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grandir" panose="020B0604020202020204" charset="0"/>
      <p:regular r:id="rId19"/>
    </p:embeddedFont>
    <p:embeddedFont>
      <p:font typeface="Agrandir Bold" panose="020B0604020202020204" charset="0"/>
      <p:regular r:id="rId20"/>
    </p:embeddedFont>
    <p:embeddedFont>
      <p:font typeface="Agrandir Medium" panose="020B0604020202020204" charset="0"/>
      <p:regular r:id="rId21"/>
    </p:embeddedFont>
    <p:embeddedFont>
      <p:font typeface="Arimo Bold" panose="020B0604020202020204" charset="0"/>
      <p:regular r:id="rId22"/>
    </p:embeddedFont>
    <p:embeddedFont>
      <p:font typeface="Open Sans" panose="020B0606030504020204" pitchFamily="34" charset="0"/>
      <p:regular r:id="rId23"/>
    </p:embeddedFont>
    <p:embeddedFont>
      <p:font typeface="Open Sans Bold" panose="020B0604020202020204" charset="0"/>
      <p:regular r:id="rId24"/>
    </p:embeddedFont>
    <p:embeddedFont>
      <p:font typeface="Roboto" panose="02000000000000000000" pitchFamily="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5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18" Type="http://schemas.openxmlformats.org/officeDocument/2006/relationships/image" Target="../media/image28.jpe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17" Type="http://schemas.openxmlformats.org/officeDocument/2006/relationships/hyperlink" Target="https://www.hsl.fi/en" TargetMode="External"/><Relationship Id="rId2" Type="http://schemas.openxmlformats.org/officeDocument/2006/relationships/image" Target="../media/image13.jpe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jpe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svg"/><Relationship Id="rId7" Type="http://schemas.openxmlformats.org/officeDocument/2006/relationships/image" Target="../media/image2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2.png"/><Relationship Id="rId5" Type="http://schemas.openxmlformats.org/officeDocument/2006/relationships/image" Target="../media/image22.svg"/><Relationship Id="rId10" Type="http://schemas.openxmlformats.org/officeDocument/2006/relationships/image" Target="../media/image31.svg"/><Relationship Id="rId4" Type="http://schemas.openxmlformats.org/officeDocument/2006/relationships/image" Target="../media/image21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19.png"/><Relationship Id="rId3" Type="http://schemas.openxmlformats.org/officeDocument/2006/relationships/image" Target="../media/image10.sv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22.svg"/><Relationship Id="rId10" Type="http://schemas.openxmlformats.org/officeDocument/2006/relationships/image" Target="../media/image37.svg"/><Relationship Id="rId4" Type="http://schemas.openxmlformats.org/officeDocument/2006/relationships/image" Target="../media/image21.png"/><Relationship Id="rId9" Type="http://schemas.openxmlformats.org/officeDocument/2006/relationships/image" Target="../media/image36.png"/><Relationship Id="rId1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sv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46.svg"/><Relationship Id="rId4" Type="http://schemas.openxmlformats.org/officeDocument/2006/relationships/image" Target="../media/image49.sv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image" Target="../media/image70.svg"/><Relationship Id="rId3" Type="http://schemas.openxmlformats.org/officeDocument/2006/relationships/image" Target="../media/image20.svg"/><Relationship Id="rId21" Type="http://schemas.openxmlformats.org/officeDocument/2006/relationships/image" Target="../media/image21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69.png"/><Relationship Id="rId2" Type="http://schemas.openxmlformats.org/officeDocument/2006/relationships/image" Target="../media/image19.png"/><Relationship Id="rId16" Type="http://schemas.openxmlformats.org/officeDocument/2006/relationships/image" Target="../media/image68.svg"/><Relationship Id="rId20" Type="http://schemas.openxmlformats.org/officeDocument/2006/relationships/image" Target="../media/image7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svg"/><Relationship Id="rId22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7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7" Type="http://schemas.openxmlformats.org/officeDocument/2006/relationships/image" Target="../media/image20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8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7" Type="http://schemas.openxmlformats.org/officeDocument/2006/relationships/image" Target="../media/image22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85.svg"/><Relationship Id="rId4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2.gif"/><Relationship Id="rId3" Type="http://schemas.openxmlformats.org/officeDocument/2006/relationships/image" Target="../media/image89.svg"/><Relationship Id="rId7" Type="http://schemas.openxmlformats.org/officeDocument/2006/relationships/image" Target="../media/image4.png"/><Relationship Id="rId12" Type="http://schemas.openxmlformats.org/officeDocument/2006/relationships/image" Target="../media/image91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0.png"/><Relationship Id="rId5" Type="http://schemas.openxmlformats.org/officeDocument/2006/relationships/image" Target="../media/image80.svg"/><Relationship Id="rId10" Type="http://schemas.openxmlformats.org/officeDocument/2006/relationships/image" Target="../media/image7.png"/><Relationship Id="rId4" Type="http://schemas.openxmlformats.org/officeDocument/2006/relationships/image" Target="../media/image79.png"/><Relationship Id="rId9" Type="http://schemas.openxmlformats.org/officeDocument/2006/relationships/image" Target="../media/image6.png"/><Relationship Id="rId14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85033">
            <a:off x="-5385991" y="-1473249"/>
            <a:ext cx="4611421" cy="4681646"/>
          </a:xfrm>
          <a:custGeom>
            <a:avLst/>
            <a:gdLst/>
            <a:ahLst/>
            <a:cxnLst/>
            <a:rect l="l" t="t" r="r" b="b"/>
            <a:pathLst>
              <a:path w="4611421" h="4681646">
                <a:moveTo>
                  <a:pt x="0" y="0"/>
                </a:moveTo>
                <a:lnTo>
                  <a:pt x="4611421" y="0"/>
                </a:lnTo>
                <a:lnTo>
                  <a:pt x="4611421" y="4681646"/>
                </a:lnTo>
                <a:lnTo>
                  <a:pt x="0" y="4681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2139742" y="0"/>
            <a:ext cx="6405433" cy="2657631"/>
          </a:xfrm>
          <a:custGeom>
            <a:avLst/>
            <a:gdLst/>
            <a:ahLst/>
            <a:cxnLst/>
            <a:rect l="l" t="t" r="r" b="b"/>
            <a:pathLst>
              <a:path w="6405433" h="2657631">
                <a:moveTo>
                  <a:pt x="0" y="0"/>
                </a:moveTo>
                <a:lnTo>
                  <a:pt x="6405433" y="0"/>
                </a:lnTo>
                <a:lnTo>
                  <a:pt x="6405433" y="2657631"/>
                </a:lnTo>
                <a:lnTo>
                  <a:pt x="0" y="265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06" t="-38942" r="-4994" b="-4743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471922" y="9130336"/>
            <a:ext cx="3243155" cy="919701"/>
          </a:xfrm>
          <a:custGeom>
            <a:avLst/>
            <a:gdLst/>
            <a:ahLst/>
            <a:cxnLst/>
            <a:rect l="l" t="t" r="r" b="b"/>
            <a:pathLst>
              <a:path w="3243155" h="919701">
                <a:moveTo>
                  <a:pt x="0" y="0"/>
                </a:moveTo>
                <a:lnTo>
                  <a:pt x="3243155" y="0"/>
                </a:lnTo>
                <a:lnTo>
                  <a:pt x="3243155" y="919700"/>
                </a:lnTo>
                <a:lnTo>
                  <a:pt x="0" y="919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4327532" y="8989246"/>
            <a:ext cx="2046758" cy="1092881"/>
          </a:xfrm>
          <a:custGeom>
            <a:avLst/>
            <a:gdLst/>
            <a:ahLst/>
            <a:cxnLst/>
            <a:rect l="l" t="t" r="r" b="b"/>
            <a:pathLst>
              <a:path w="2046758" h="1092881">
                <a:moveTo>
                  <a:pt x="0" y="0"/>
                </a:moveTo>
                <a:lnTo>
                  <a:pt x="2046758" y="0"/>
                </a:lnTo>
                <a:lnTo>
                  <a:pt x="2046758" y="1092881"/>
                </a:lnTo>
                <a:lnTo>
                  <a:pt x="0" y="10928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24" t="-8440" r="-8879" b="-880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980923" y="9100780"/>
            <a:ext cx="2990195" cy="771107"/>
          </a:xfrm>
          <a:custGeom>
            <a:avLst/>
            <a:gdLst/>
            <a:ahLst/>
            <a:cxnLst/>
            <a:rect l="l" t="t" r="r" b="b"/>
            <a:pathLst>
              <a:path w="2990195" h="771107">
                <a:moveTo>
                  <a:pt x="0" y="0"/>
                </a:moveTo>
                <a:lnTo>
                  <a:pt x="2990194" y="0"/>
                </a:lnTo>
                <a:lnTo>
                  <a:pt x="2990194" y="771108"/>
                </a:lnTo>
                <a:lnTo>
                  <a:pt x="0" y="7711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61" t="-2216" b="-661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4580717" y="8989246"/>
            <a:ext cx="3112442" cy="829985"/>
          </a:xfrm>
          <a:custGeom>
            <a:avLst/>
            <a:gdLst/>
            <a:ahLst/>
            <a:cxnLst/>
            <a:rect l="l" t="t" r="r" b="b"/>
            <a:pathLst>
              <a:path w="3112442" h="829985">
                <a:moveTo>
                  <a:pt x="0" y="0"/>
                </a:moveTo>
                <a:lnTo>
                  <a:pt x="3112442" y="0"/>
                </a:lnTo>
                <a:lnTo>
                  <a:pt x="3112442" y="829984"/>
                </a:lnTo>
                <a:lnTo>
                  <a:pt x="0" y="8299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7084645" y="9076953"/>
            <a:ext cx="3269637" cy="877639"/>
          </a:xfrm>
          <a:custGeom>
            <a:avLst/>
            <a:gdLst/>
            <a:ahLst/>
            <a:cxnLst/>
            <a:rect l="l" t="t" r="r" b="b"/>
            <a:pathLst>
              <a:path w="3269637" h="877639">
                <a:moveTo>
                  <a:pt x="0" y="0"/>
                </a:moveTo>
                <a:lnTo>
                  <a:pt x="3269638" y="0"/>
                </a:lnTo>
                <a:lnTo>
                  <a:pt x="3269638" y="877639"/>
                </a:lnTo>
                <a:lnTo>
                  <a:pt x="0" y="8776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763466" y="738879"/>
            <a:ext cx="1330034" cy="1330034"/>
          </a:xfrm>
          <a:custGeom>
            <a:avLst/>
            <a:gdLst/>
            <a:ahLst/>
            <a:cxnLst/>
            <a:rect l="l" t="t" r="r" b="b"/>
            <a:pathLst>
              <a:path w="1330034" h="1330034">
                <a:moveTo>
                  <a:pt x="0" y="0"/>
                </a:moveTo>
                <a:lnTo>
                  <a:pt x="1330034" y="0"/>
                </a:lnTo>
                <a:lnTo>
                  <a:pt x="1330034" y="1330033"/>
                </a:lnTo>
                <a:lnTo>
                  <a:pt x="0" y="133003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584752" y="3405150"/>
            <a:ext cx="14425505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90"/>
              </a:lnSpc>
            </a:pPr>
            <a:r>
              <a:rPr lang="en-US" sz="11325">
                <a:solidFill>
                  <a:srgbClr val="FFFFFF"/>
                </a:solidFill>
                <a:latin typeface="Agrandir Medium"/>
              </a:rPr>
              <a:t>New HSL features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51427" y="5414925"/>
            <a:ext cx="12669719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Roboto"/>
              </a:rPr>
              <a:t>M’FINI Malik, RECOLIN Manon, KOCOGLU Yagmur, BURNOD Clara, ORBLIN Morgane and HALADEJ Ondrej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1805" y="6427749"/>
            <a:ext cx="17204391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90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FFFFFF"/>
                </a:solidFill>
                <a:latin typeface="Agrandir"/>
              </a:rPr>
              <a:t>Our mission is to harness the power of technology to solve complex problems of city accessibility and empower businesses to thrive in the digital age.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467" y="211829"/>
            <a:ext cx="12691526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Roboto"/>
              </a:rPr>
              <a:t>BIP 2024 - Reindeer code NFC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96844" y="-457200"/>
            <a:ext cx="5507873" cy="4114800"/>
          </a:xfrm>
          <a:custGeom>
            <a:avLst/>
            <a:gdLst/>
            <a:ahLst/>
            <a:cxnLst/>
            <a:rect l="l" t="t" r="r" b="b"/>
            <a:pathLst>
              <a:path w="5507873" h="4114800">
                <a:moveTo>
                  <a:pt x="0" y="0"/>
                </a:moveTo>
                <a:lnTo>
                  <a:pt x="5507874" y="0"/>
                </a:lnTo>
                <a:lnTo>
                  <a:pt x="5507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3867862" y="6543002"/>
            <a:ext cx="6782875" cy="5067323"/>
          </a:xfrm>
          <a:custGeom>
            <a:avLst/>
            <a:gdLst/>
            <a:ahLst/>
            <a:cxnLst/>
            <a:rect l="l" t="t" r="r" b="b"/>
            <a:pathLst>
              <a:path w="6782875" h="5067323">
                <a:moveTo>
                  <a:pt x="0" y="0"/>
                </a:moveTo>
                <a:lnTo>
                  <a:pt x="6782876" y="0"/>
                </a:lnTo>
                <a:lnTo>
                  <a:pt x="6782876" y="5067324"/>
                </a:lnTo>
                <a:lnTo>
                  <a:pt x="0" y="50673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4591745" y="2039993"/>
            <a:ext cx="17124589" cy="9032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I) WHO ARE WE ?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II) WHAT'S OUR IDEA ?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III) WHAT IS THE PRODUCT ? 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IV) BUSINESS MODEL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V) MARKET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VI) VISION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r>
              <a:rPr lang="en-US" sz="3900">
                <a:solidFill>
                  <a:srgbClr val="000000"/>
                </a:solidFill>
                <a:latin typeface="Agrandir Bold"/>
              </a:rPr>
              <a:t>VII) FOR THE FUTURE STUDIES</a:t>
            </a: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  <a:p>
            <a:pPr algn="l">
              <a:lnSpc>
                <a:spcPts val="4134"/>
              </a:lnSpc>
            </a:pPr>
            <a:endParaRPr lang="en-US" sz="3900">
              <a:solidFill>
                <a:srgbClr val="000000"/>
              </a:solidFill>
              <a:latin typeface="Agrandi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490538"/>
            <a:ext cx="3563045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SUMMARY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82084" y="4101498"/>
            <a:ext cx="1921194" cy="19211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t="-16625" b="-1662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688247" y="3110546"/>
            <a:ext cx="1921194" cy="192119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9385" r="-938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652899" y="6729413"/>
            <a:ext cx="1921194" cy="192119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4494" t="-30723" r="-2837" b="-1238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94084" y="6757261"/>
            <a:ext cx="1870062" cy="1921194"/>
            <a:chOff x="0" y="0"/>
            <a:chExt cx="812800" cy="8350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35024"/>
            </a:xfrm>
            <a:custGeom>
              <a:avLst/>
              <a:gdLst/>
              <a:ahLst/>
              <a:cxnLst/>
              <a:rect l="l" t="t" r="r" b="b"/>
              <a:pathLst>
                <a:path w="812800" h="835024">
                  <a:moveTo>
                    <a:pt x="406400" y="0"/>
                  </a:moveTo>
                  <a:cubicBezTo>
                    <a:pt x="181951" y="0"/>
                    <a:pt x="0" y="186926"/>
                    <a:pt x="0" y="417512"/>
                  </a:cubicBezTo>
                  <a:cubicBezTo>
                    <a:pt x="0" y="648097"/>
                    <a:pt x="181951" y="835024"/>
                    <a:pt x="406400" y="835024"/>
                  </a:cubicBezTo>
                  <a:cubicBezTo>
                    <a:pt x="630849" y="835024"/>
                    <a:pt x="812800" y="648097"/>
                    <a:pt x="812800" y="417512"/>
                  </a:cubicBezTo>
                  <a:cubicBezTo>
                    <a:pt x="812800" y="186926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4619" t="-12933" r="-30598" b="-3815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 rot="1377867">
            <a:off x="-494782" y="2871080"/>
            <a:ext cx="10188353" cy="7611475"/>
          </a:xfrm>
          <a:custGeom>
            <a:avLst/>
            <a:gdLst/>
            <a:ahLst/>
            <a:cxnLst/>
            <a:rect l="l" t="t" r="r" b="b"/>
            <a:pathLst>
              <a:path w="10188353" h="7611475">
                <a:moveTo>
                  <a:pt x="0" y="0"/>
                </a:moveTo>
                <a:lnTo>
                  <a:pt x="10188353" y="0"/>
                </a:lnTo>
                <a:lnTo>
                  <a:pt x="10188353" y="7611475"/>
                </a:lnTo>
                <a:lnTo>
                  <a:pt x="0" y="7611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 rot="9309168">
            <a:off x="-409719" y="2585905"/>
            <a:ext cx="6331520" cy="4931090"/>
          </a:xfrm>
          <a:custGeom>
            <a:avLst/>
            <a:gdLst/>
            <a:ahLst/>
            <a:cxnLst/>
            <a:rect l="l" t="t" r="r" b="b"/>
            <a:pathLst>
              <a:path w="6331520" h="4931090">
                <a:moveTo>
                  <a:pt x="0" y="0"/>
                </a:moveTo>
                <a:lnTo>
                  <a:pt x="6331520" y="0"/>
                </a:lnTo>
                <a:lnTo>
                  <a:pt x="6331520" y="4931090"/>
                </a:lnTo>
                <a:lnTo>
                  <a:pt x="0" y="49310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9309168">
            <a:off x="4063520" y="2853399"/>
            <a:ext cx="5644595" cy="4396102"/>
          </a:xfrm>
          <a:custGeom>
            <a:avLst/>
            <a:gdLst/>
            <a:ahLst/>
            <a:cxnLst/>
            <a:rect l="l" t="t" r="r" b="b"/>
            <a:pathLst>
              <a:path w="5644595" h="4396102">
                <a:moveTo>
                  <a:pt x="0" y="0"/>
                </a:moveTo>
                <a:lnTo>
                  <a:pt x="5644595" y="0"/>
                </a:lnTo>
                <a:lnTo>
                  <a:pt x="5644595" y="4396102"/>
                </a:lnTo>
                <a:lnTo>
                  <a:pt x="0" y="4396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 rot="7305475" flipV="1">
            <a:off x="9303943" y="6481337"/>
            <a:ext cx="2228323" cy="629501"/>
          </a:xfrm>
          <a:custGeom>
            <a:avLst/>
            <a:gdLst/>
            <a:ahLst/>
            <a:cxnLst/>
            <a:rect l="l" t="t" r="r" b="b"/>
            <a:pathLst>
              <a:path w="2228323" h="629501">
                <a:moveTo>
                  <a:pt x="0" y="629501"/>
                </a:moveTo>
                <a:lnTo>
                  <a:pt x="2228323" y="629501"/>
                </a:lnTo>
                <a:lnTo>
                  <a:pt x="2228323" y="0"/>
                </a:lnTo>
                <a:lnTo>
                  <a:pt x="0" y="0"/>
                </a:lnTo>
                <a:lnTo>
                  <a:pt x="0" y="629501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 rot="9490437" flipV="1">
            <a:off x="8978899" y="4901991"/>
            <a:ext cx="3487238" cy="985145"/>
          </a:xfrm>
          <a:custGeom>
            <a:avLst/>
            <a:gdLst/>
            <a:ahLst/>
            <a:cxnLst/>
            <a:rect l="l" t="t" r="r" b="b"/>
            <a:pathLst>
              <a:path w="3487238" h="985145">
                <a:moveTo>
                  <a:pt x="0" y="985144"/>
                </a:moveTo>
                <a:lnTo>
                  <a:pt x="3487238" y="985144"/>
                </a:lnTo>
                <a:lnTo>
                  <a:pt x="3487238" y="0"/>
                </a:lnTo>
                <a:lnTo>
                  <a:pt x="0" y="0"/>
                </a:lnTo>
                <a:lnTo>
                  <a:pt x="0" y="985144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491429" y="481012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5100">
                <a:solidFill>
                  <a:srgbClr val="000000"/>
                </a:solidFill>
                <a:latin typeface="Agrandir Bold"/>
              </a:rPr>
              <a:t>I) WHO ARE WE ?</a:t>
            </a: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0194566" y="1827879"/>
            <a:ext cx="2021814" cy="2013917"/>
            <a:chOff x="0" y="0"/>
            <a:chExt cx="6502400" cy="6477000"/>
          </a:xfrm>
        </p:grpSpPr>
        <p:sp>
          <p:nvSpPr>
            <p:cNvPr id="17" name="Freeform 17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16"/>
              <a:stretch>
                <a:fillRect l="223" t="-4605" r="223" b="-5529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96409" y="224555"/>
            <a:ext cx="1921194" cy="1921194"/>
            <a:chOff x="0" y="0"/>
            <a:chExt cx="812800" cy="812800"/>
          </a:xfrm>
        </p:grpSpPr>
        <p:sp>
          <p:nvSpPr>
            <p:cNvPr id="20" name="Freeform 20">
              <a:hlinkClick r:id="rId17" tooltip="https://www.hsl.fi/en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8"/>
              <a:stretch>
                <a:fillRect t="-6608" b="-660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199365" y="8938597"/>
            <a:ext cx="3459500" cy="812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2722">
                <a:solidFill>
                  <a:srgbClr val="000000"/>
                </a:solidFill>
                <a:latin typeface="Open Sans Bold"/>
              </a:rPr>
              <a:t>KOCOGLU Yagmur</a:t>
            </a:r>
          </a:p>
          <a:p>
            <a:pPr marL="0" lvl="0" indent="0" algn="ctr">
              <a:lnSpc>
                <a:spcPts val="2629"/>
              </a:lnSpc>
              <a:spcBef>
                <a:spcPct val="0"/>
              </a:spcBef>
            </a:pPr>
            <a:r>
              <a:rPr lang="en-US" sz="1877">
                <a:solidFill>
                  <a:srgbClr val="000000"/>
                </a:solidFill>
                <a:latin typeface="Open Sans"/>
              </a:rPr>
              <a:t>(MIPI)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3804" y="4218012"/>
            <a:ext cx="8429324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4"/>
              </a:lnSpc>
            </a:pPr>
            <a:r>
              <a:rPr lang="en-US" sz="2499">
                <a:solidFill>
                  <a:srgbClr val="FFFFFF"/>
                </a:solidFill>
                <a:latin typeface="Open Sans Bold"/>
              </a:rPr>
              <a:t>Reinder Code Company </a:t>
            </a:r>
            <a:r>
              <a:rPr lang="en-US" sz="2499">
                <a:solidFill>
                  <a:srgbClr val="FFFFFF"/>
                </a:solidFill>
                <a:latin typeface="Open Sans"/>
              </a:rPr>
              <a:t>is a tight-knit team of six passionate individuals committed to revolutionizing software development. </a:t>
            </a:r>
          </a:p>
          <a:p>
            <a:pPr algn="just">
              <a:lnSpc>
                <a:spcPts val="3224"/>
              </a:lnSpc>
            </a:pPr>
            <a:endParaRPr lang="en-US" sz="2499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91429" y="5919084"/>
            <a:ext cx="8429324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4"/>
              </a:lnSpc>
            </a:pPr>
            <a:r>
              <a:rPr lang="en-US" sz="2499" u="none" strike="noStrike">
                <a:solidFill>
                  <a:srgbClr val="FFFFFF"/>
                </a:solidFill>
                <a:latin typeface="Open Sans"/>
              </a:rPr>
              <a:t>The aim of this research is to study and solve the problems of </a:t>
            </a:r>
            <a:r>
              <a:rPr lang="en-US" sz="2499" u="none" strike="noStrike">
                <a:solidFill>
                  <a:srgbClr val="FFFFFF"/>
                </a:solidFill>
                <a:latin typeface="Open Sans Bold"/>
              </a:rPr>
              <a:t>accessibility</a:t>
            </a:r>
            <a:r>
              <a:rPr lang="en-US" sz="2499" u="none" strike="noStrike">
                <a:solidFill>
                  <a:srgbClr val="FFFFFF"/>
                </a:solidFill>
                <a:latin typeface="Open Sans"/>
              </a:rPr>
              <a:t> in the transformation of </a:t>
            </a:r>
            <a:r>
              <a:rPr lang="en-US" sz="2499" u="none" strike="noStrike">
                <a:solidFill>
                  <a:srgbClr val="FFFFFF"/>
                </a:solidFill>
                <a:latin typeface="Open Sans Bold"/>
              </a:rPr>
              <a:t>JATKASAARI</a:t>
            </a:r>
            <a:r>
              <a:rPr lang="en-US" sz="2499" u="none" strike="noStrike">
                <a:solidFill>
                  <a:srgbClr val="FFFFFF"/>
                </a:solidFill>
                <a:latin typeface="Open Sans"/>
              </a:rPr>
              <a:t>, focusing on improving inclusiveness and taking into account the diverse needs of residents and visitors.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212738" y="8910748"/>
            <a:ext cx="2801517" cy="812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2722">
                <a:solidFill>
                  <a:srgbClr val="000000"/>
                </a:solidFill>
                <a:latin typeface="Open Sans Bold"/>
              </a:rPr>
              <a:t>RECOLIN Manon</a:t>
            </a:r>
          </a:p>
          <a:p>
            <a:pPr marL="0" lvl="0" indent="0" algn="ctr">
              <a:lnSpc>
                <a:spcPts val="2629"/>
              </a:lnSpc>
              <a:spcBef>
                <a:spcPct val="0"/>
              </a:spcBef>
            </a:pPr>
            <a:r>
              <a:rPr lang="en-US" sz="1877">
                <a:solidFill>
                  <a:srgbClr val="000000"/>
                </a:solidFill>
                <a:latin typeface="Open Sans"/>
              </a:rPr>
              <a:t>(MIPI)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70037" y="3825673"/>
            <a:ext cx="2804223" cy="812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2722">
                <a:solidFill>
                  <a:srgbClr val="000000"/>
                </a:solidFill>
                <a:latin typeface="Open Sans Bold"/>
              </a:rPr>
              <a:t>BURNOD Clara</a:t>
            </a:r>
          </a:p>
          <a:p>
            <a:pPr marL="0" lvl="0" indent="0" algn="ctr">
              <a:lnSpc>
                <a:spcPts val="2629"/>
              </a:lnSpc>
              <a:spcBef>
                <a:spcPct val="0"/>
              </a:spcBef>
            </a:pPr>
            <a:r>
              <a:rPr lang="en-US" sz="1877">
                <a:solidFill>
                  <a:srgbClr val="000000"/>
                </a:solidFill>
                <a:latin typeface="Open Sans"/>
              </a:rPr>
              <a:t>(MITIC)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614790" y="6211879"/>
            <a:ext cx="4455782" cy="812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2722">
                <a:solidFill>
                  <a:srgbClr val="000000"/>
                </a:solidFill>
                <a:latin typeface="Open Sans Bold"/>
              </a:rPr>
              <a:t>M’FINI Malik</a:t>
            </a:r>
          </a:p>
          <a:p>
            <a:pPr marL="0" lvl="0" indent="0" algn="ctr">
              <a:lnSpc>
                <a:spcPts val="2629"/>
              </a:lnSpc>
              <a:spcBef>
                <a:spcPct val="0"/>
              </a:spcBef>
            </a:pPr>
            <a:r>
              <a:rPr lang="en-US" sz="1877">
                <a:solidFill>
                  <a:srgbClr val="000000"/>
                </a:solidFill>
                <a:latin typeface="Open Sans"/>
              </a:rPr>
              <a:t>(MITIC)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931685" y="5132745"/>
            <a:ext cx="3356315" cy="812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2722">
                <a:solidFill>
                  <a:srgbClr val="000000"/>
                </a:solidFill>
                <a:latin typeface="Open Sans Bold"/>
              </a:rPr>
              <a:t>ORBLIN Morgane</a:t>
            </a:r>
          </a:p>
          <a:p>
            <a:pPr marL="0" lvl="0" indent="0" algn="ctr">
              <a:lnSpc>
                <a:spcPts val="2629"/>
              </a:lnSpc>
              <a:spcBef>
                <a:spcPct val="0"/>
              </a:spcBef>
            </a:pPr>
            <a:r>
              <a:rPr lang="en-US" sz="1877">
                <a:solidFill>
                  <a:srgbClr val="000000"/>
                </a:solidFill>
                <a:latin typeface="Open Sans"/>
              </a:rPr>
              <a:t>(MITIC)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929115" y="2334936"/>
            <a:ext cx="4455782" cy="80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2722">
                <a:solidFill>
                  <a:srgbClr val="000000"/>
                </a:solidFill>
                <a:latin typeface="Open Sans Bold"/>
              </a:rPr>
              <a:t>HALADEJ Ondrej</a:t>
            </a:r>
          </a:p>
          <a:p>
            <a:pPr marL="0" lvl="0" indent="0" algn="ctr">
              <a:lnSpc>
                <a:spcPts val="2632"/>
              </a:lnSpc>
              <a:spcBef>
                <a:spcPct val="0"/>
              </a:spcBef>
            </a:pPr>
            <a:r>
              <a:rPr lang="en-US" sz="1880">
                <a:solidFill>
                  <a:srgbClr val="000000"/>
                </a:solidFill>
                <a:latin typeface="Open Sans"/>
              </a:rPr>
              <a:t>(Tcheque Student)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00773">
            <a:off x="-1791960" y="-1149964"/>
            <a:ext cx="6444495" cy="4814528"/>
          </a:xfrm>
          <a:custGeom>
            <a:avLst/>
            <a:gdLst/>
            <a:ahLst/>
            <a:cxnLst/>
            <a:rect l="l" t="t" r="r" b="b"/>
            <a:pathLst>
              <a:path w="6444495" h="4814528">
                <a:moveTo>
                  <a:pt x="0" y="0"/>
                </a:moveTo>
                <a:lnTo>
                  <a:pt x="6444495" y="0"/>
                </a:lnTo>
                <a:lnTo>
                  <a:pt x="6444495" y="4814528"/>
                </a:lnTo>
                <a:lnTo>
                  <a:pt x="0" y="4814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9309168">
            <a:off x="13729987" y="6877297"/>
            <a:ext cx="5644595" cy="4396102"/>
          </a:xfrm>
          <a:custGeom>
            <a:avLst/>
            <a:gdLst/>
            <a:ahLst/>
            <a:cxnLst/>
            <a:rect l="l" t="t" r="r" b="b"/>
            <a:pathLst>
              <a:path w="5644595" h="4396102">
                <a:moveTo>
                  <a:pt x="0" y="0"/>
                </a:moveTo>
                <a:lnTo>
                  <a:pt x="5644594" y="0"/>
                </a:lnTo>
                <a:lnTo>
                  <a:pt x="5644594" y="4396102"/>
                </a:lnTo>
                <a:lnTo>
                  <a:pt x="0" y="439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9309168">
            <a:off x="-3166575" y="8088949"/>
            <a:ext cx="5644595" cy="4396102"/>
          </a:xfrm>
          <a:custGeom>
            <a:avLst/>
            <a:gdLst/>
            <a:ahLst/>
            <a:cxnLst/>
            <a:rect l="l" t="t" r="r" b="b"/>
            <a:pathLst>
              <a:path w="5644595" h="4396102">
                <a:moveTo>
                  <a:pt x="0" y="0"/>
                </a:moveTo>
                <a:lnTo>
                  <a:pt x="5644595" y="0"/>
                </a:lnTo>
                <a:lnTo>
                  <a:pt x="5644595" y="4396102"/>
                </a:lnTo>
                <a:lnTo>
                  <a:pt x="0" y="4396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2806386" y="647700"/>
            <a:ext cx="4846277" cy="2719641"/>
          </a:xfrm>
          <a:custGeom>
            <a:avLst/>
            <a:gdLst/>
            <a:ahLst/>
            <a:cxnLst/>
            <a:rect l="l" t="t" r="r" b="b"/>
            <a:pathLst>
              <a:path w="4846277" h="2719641">
                <a:moveTo>
                  <a:pt x="0" y="0"/>
                </a:moveTo>
                <a:lnTo>
                  <a:pt x="4846277" y="0"/>
                </a:lnTo>
                <a:lnTo>
                  <a:pt x="4846277" y="2719641"/>
                </a:lnTo>
                <a:lnTo>
                  <a:pt x="0" y="27196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058490" y="7873144"/>
            <a:ext cx="2747896" cy="2404409"/>
          </a:xfrm>
          <a:custGeom>
            <a:avLst/>
            <a:gdLst/>
            <a:ahLst/>
            <a:cxnLst/>
            <a:rect l="l" t="t" r="r" b="b"/>
            <a:pathLst>
              <a:path w="2747896" h="2404409">
                <a:moveTo>
                  <a:pt x="0" y="0"/>
                </a:moveTo>
                <a:lnTo>
                  <a:pt x="2747896" y="0"/>
                </a:lnTo>
                <a:lnTo>
                  <a:pt x="2747896" y="2404409"/>
                </a:lnTo>
                <a:lnTo>
                  <a:pt x="0" y="24044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790686">
            <a:off x="11807948" y="280243"/>
            <a:ext cx="1996875" cy="3266871"/>
          </a:xfrm>
          <a:custGeom>
            <a:avLst/>
            <a:gdLst/>
            <a:ahLst/>
            <a:cxnLst/>
            <a:rect l="l" t="t" r="r" b="b"/>
            <a:pathLst>
              <a:path w="1996875" h="3266871">
                <a:moveTo>
                  <a:pt x="0" y="0"/>
                </a:moveTo>
                <a:lnTo>
                  <a:pt x="1996875" y="0"/>
                </a:lnTo>
                <a:lnTo>
                  <a:pt x="1996875" y="3266871"/>
                </a:lnTo>
                <a:lnTo>
                  <a:pt x="0" y="3266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635337" y="4288845"/>
            <a:ext cx="17017326" cy="4195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40"/>
              </a:lnSpc>
            </a:pPr>
            <a:r>
              <a:rPr lang="en-US" sz="2899">
                <a:solidFill>
                  <a:srgbClr val="000000"/>
                </a:solidFill>
                <a:latin typeface="Open Sans"/>
              </a:rPr>
              <a:t>When we talked to people in </a:t>
            </a:r>
            <a:r>
              <a:rPr lang="en-US" sz="2899">
                <a:solidFill>
                  <a:srgbClr val="000000"/>
                </a:solidFill>
                <a:latin typeface="Open Sans Bold"/>
              </a:rPr>
              <a:t>Jatkasaari</a:t>
            </a:r>
            <a:r>
              <a:rPr lang="en-US" sz="2899">
                <a:solidFill>
                  <a:srgbClr val="000000"/>
                </a:solidFill>
                <a:latin typeface="Open Sans"/>
              </a:rPr>
              <a:t>, we found out they're pretty happy with how transportation works here. </a:t>
            </a:r>
          </a:p>
          <a:p>
            <a:pPr algn="just">
              <a:lnSpc>
                <a:spcPts val="3740"/>
              </a:lnSpc>
            </a:pPr>
            <a:endParaRPr lang="en-US" sz="2899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740"/>
              </a:lnSpc>
            </a:pPr>
            <a:r>
              <a:rPr lang="en-US" sz="2899">
                <a:solidFill>
                  <a:srgbClr val="000000"/>
                </a:solidFill>
                <a:latin typeface="Open Sans"/>
              </a:rPr>
              <a:t>But they mentioned something important :  They want more details about </a:t>
            </a:r>
            <a:r>
              <a:rPr lang="en-US" sz="2899">
                <a:solidFill>
                  <a:srgbClr val="000000"/>
                </a:solidFill>
                <a:latin typeface="Open Sans Bold"/>
              </a:rPr>
              <a:t>accessibility ! </a:t>
            </a:r>
          </a:p>
          <a:p>
            <a:pPr algn="just">
              <a:lnSpc>
                <a:spcPts val="3740"/>
              </a:lnSpc>
            </a:pPr>
            <a:endParaRPr lang="en-US" sz="2899">
              <a:solidFill>
                <a:srgbClr val="000000"/>
              </a:solidFill>
              <a:latin typeface="Open Sans Bold"/>
            </a:endParaRPr>
          </a:p>
          <a:p>
            <a:pPr algn="just">
              <a:lnSpc>
                <a:spcPts val="3740"/>
              </a:lnSpc>
            </a:pPr>
            <a:r>
              <a:rPr lang="en-US" sz="2899">
                <a:solidFill>
                  <a:srgbClr val="000000"/>
                </a:solidFill>
                <a:latin typeface="Open Sans"/>
              </a:rPr>
              <a:t>For example, they wondered if the roads are suitable for wheelchairs or strollers.</a:t>
            </a:r>
          </a:p>
          <a:p>
            <a:pPr algn="just">
              <a:lnSpc>
                <a:spcPts val="3740"/>
              </a:lnSpc>
            </a:pPr>
            <a:endParaRPr lang="en-US" sz="2899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740"/>
              </a:lnSpc>
            </a:pPr>
            <a:endParaRPr lang="en-US" sz="2899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3740"/>
              </a:lnSpc>
            </a:pPr>
            <a:r>
              <a:rPr lang="en-US" sz="2899">
                <a:solidFill>
                  <a:srgbClr val="FF3131"/>
                </a:solidFill>
                <a:latin typeface="Open Sans Bold"/>
              </a:rPr>
              <a:t>That got us thinking...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8880" y="504825"/>
            <a:ext cx="8017704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Agrandir Bold"/>
              </a:rPr>
              <a:t>II) </a:t>
            </a:r>
            <a:r>
              <a:rPr lang="en-US" sz="5000" u="none" strike="noStrike">
                <a:solidFill>
                  <a:srgbClr val="000000"/>
                </a:solidFill>
                <a:latin typeface="Agrandir Bold"/>
              </a:rPr>
              <a:t>WHAT’S OUR IDEA ? </a:t>
            </a:r>
          </a:p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Agrandir Bold"/>
              </a:rPr>
              <a:t>    a) Context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00773">
            <a:off x="-1791960" y="-1149964"/>
            <a:ext cx="6444495" cy="4814528"/>
          </a:xfrm>
          <a:custGeom>
            <a:avLst/>
            <a:gdLst/>
            <a:ahLst/>
            <a:cxnLst/>
            <a:rect l="l" t="t" r="r" b="b"/>
            <a:pathLst>
              <a:path w="6444495" h="4814528">
                <a:moveTo>
                  <a:pt x="0" y="0"/>
                </a:moveTo>
                <a:lnTo>
                  <a:pt x="6444495" y="0"/>
                </a:lnTo>
                <a:lnTo>
                  <a:pt x="6444495" y="4814528"/>
                </a:lnTo>
                <a:lnTo>
                  <a:pt x="0" y="48145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314580" y="495300"/>
            <a:ext cx="740927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II) WHAT’S OUR IDEA ?</a:t>
            </a:r>
          </a:p>
        </p:txBody>
      </p:sp>
      <p:sp>
        <p:nvSpPr>
          <p:cNvPr id="4" name="Freeform 4"/>
          <p:cNvSpPr/>
          <p:nvPr/>
        </p:nvSpPr>
        <p:spPr>
          <a:xfrm rot="9309168">
            <a:off x="13462145" y="6460731"/>
            <a:ext cx="5644595" cy="4396102"/>
          </a:xfrm>
          <a:custGeom>
            <a:avLst/>
            <a:gdLst/>
            <a:ahLst/>
            <a:cxnLst/>
            <a:rect l="l" t="t" r="r" b="b"/>
            <a:pathLst>
              <a:path w="5644595" h="4396102">
                <a:moveTo>
                  <a:pt x="0" y="0"/>
                </a:moveTo>
                <a:lnTo>
                  <a:pt x="5644595" y="0"/>
                </a:lnTo>
                <a:lnTo>
                  <a:pt x="5644595" y="4396102"/>
                </a:lnTo>
                <a:lnTo>
                  <a:pt x="0" y="439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5885114" y="5219700"/>
            <a:ext cx="2767877" cy="4792860"/>
          </a:xfrm>
          <a:custGeom>
            <a:avLst/>
            <a:gdLst/>
            <a:ahLst/>
            <a:cxnLst/>
            <a:rect l="l" t="t" r="r" b="b"/>
            <a:pathLst>
              <a:path w="2767877" h="4792860">
                <a:moveTo>
                  <a:pt x="0" y="0"/>
                </a:moveTo>
                <a:lnTo>
                  <a:pt x="2767877" y="0"/>
                </a:lnTo>
                <a:lnTo>
                  <a:pt x="2767877" y="4792860"/>
                </a:lnTo>
                <a:lnTo>
                  <a:pt x="0" y="47928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1696619" y="4937760"/>
            <a:ext cx="4199803" cy="5179129"/>
          </a:xfrm>
          <a:custGeom>
            <a:avLst/>
            <a:gdLst/>
            <a:ahLst/>
            <a:cxnLst/>
            <a:rect l="l" t="t" r="r" b="b"/>
            <a:pathLst>
              <a:path w="4199803" h="5179129">
                <a:moveTo>
                  <a:pt x="0" y="0"/>
                </a:moveTo>
                <a:lnTo>
                  <a:pt x="4199803" y="0"/>
                </a:lnTo>
                <a:lnTo>
                  <a:pt x="4199803" y="5179129"/>
                </a:lnTo>
                <a:lnTo>
                  <a:pt x="0" y="51791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2116631" y="5494140"/>
            <a:ext cx="1949992" cy="4792860"/>
          </a:xfrm>
          <a:custGeom>
            <a:avLst/>
            <a:gdLst/>
            <a:ahLst/>
            <a:cxnLst/>
            <a:rect l="l" t="t" r="r" b="b"/>
            <a:pathLst>
              <a:path w="1949992" h="4792860">
                <a:moveTo>
                  <a:pt x="0" y="0"/>
                </a:moveTo>
                <a:lnTo>
                  <a:pt x="1949993" y="0"/>
                </a:lnTo>
                <a:lnTo>
                  <a:pt x="1949993" y="4792860"/>
                </a:lnTo>
                <a:lnTo>
                  <a:pt x="0" y="47928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r="-10556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125948">
            <a:off x="5741093" y="1329645"/>
            <a:ext cx="2428276" cy="2092732"/>
          </a:xfrm>
          <a:custGeom>
            <a:avLst/>
            <a:gdLst/>
            <a:ahLst/>
            <a:cxnLst/>
            <a:rect l="l" t="t" r="r" b="b"/>
            <a:pathLst>
              <a:path w="2428276" h="2092732">
                <a:moveTo>
                  <a:pt x="0" y="0"/>
                </a:moveTo>
                <a:lnTo>
                  <a:pt x="2428275" y="0"/>
                </a:lnTo>
                <a:lnTo>
                  <a:pt x="2428275" y="2092732"/>
                </a:lnTo>
                <a:lnTo>
                  <a:pt x="0" y="20927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8567776" y="1419860"/>
            <a:ext cx="8691524" cy="2241753"/>
            <a:chOff x="0" y="0"/>
            <a:chExt cx="2289126" cy="5904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89126" cy="590421"/>
            </a:xfrm>
            <a:custGeom>
              <a:avLst/>
              <a:gdLst/>
              <a:ahLst/>
              <a:cxnLst/>
              <a:rect l="l" t="t" r="r" b="b"/>
              <a:pathLst>
                <a:path w="2289126" h="590421">
                  <a:moveTo>
                    <a:pt x="0" y="0"/>
                  </a:moveTo>
                  <a:lnTo>
                    <a:pt x="2289126" y="0"/>
                  </a:lnTo>
                  <a:lnTo>
                    <a:pt x="2289126" y="590421"/>
                  </a:lnTo>
                  <a:lnTo>
                    <a:pt x="0" y="590421"/>
                  </a:lnTo>
                  <a:close/>
                </a:path>
              </a:pathLst>
            </a:custGeom>
            <a:solidFill>
              <a:srgbClr val="EAD2B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89126" cy="628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9309168">
            <a:off x="-3166575" y="8088949"/>
            <a:ext cx="5644595" cy="4396102"/>
          </a:xfrm>
          <a:custGeom>
            <a:avLst/>
            <a:gdLst/>
            <a:ahLst/>
            <a:cxnLst/>
            <a:rect l="l" t="t" r="r" b="b"/>
            <a:pathLst>
              <a:path w="5644595" h="4396102">
                <a:moveTo>
                  <a:pt x="0" y="0"/>
                </a:moveTo>
                <a:lnTo>
                  <a:pt x="5644595" y="0"/>
                </a:lnTo>
                <a:lnTo>
                  <a:pt x="5644595" y="4396102"/>
                </a:lnTo>
                <a:lnTo>
                  <a:pt x="0" y="43961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702864" y="3239087"/>
            <a:ext cx="2288084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31"/>
              </a:lnSpc>
              <a:spcBef>
                <a:spcPct val="0"/>
              </a:spcBef>
            </a:pPr>
            <a:r>
              <a:rPr lang="en-US" sz="4026" u="sng">
                <a:solidFill>
                  <a:srgbClr val="000000"/>
                </a:solidFill>
                <a:latin typeface="Agrandir Bold"/>
              </a:rPr>
              <a:t>Targets 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67365" y="4772025"/>
            <a:ext cx="281999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1999">
                <a:solidFill>
                  <a:srgbClr val="000000"/>
                </a:solidFill>
                <a:latin typeface="Agrandir Bold"/>
              </a:rPr>
              <a:t>Name : Leena Virtanen</a:t>
            </a:r>
          </a:p>
          <a:p>
            <a:pPr algn="l">
              <a:lnSpc>
                <a:spcPts val="2999"/>
              </a:lnSpc>
            </a:pPr>
            <a:r>
              <a:rPr lang="en-US" sz="1999">
                <a:solidFill>
                  <a:srgbClr val="000000"/>
                </a:solidFill>
                <a:latin typeface="Agrandir Bold"/>
              </a:rPr>
              <a:t>Age : 73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44996" y="4421505"/>
            <a:ext cx="384811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000000"/>
                </a:solidFill>
                <a:latin typeface="Agrandir Bold"/>
              </a:rPr>
              <a:t>Name : Jari Järvinen</a:t>
            </a:r>
          </a:p>
          <a:p>
            <a:pPr marL="0" lvl="0" indent="0" algn="r">
              <a:lnSpc>
                <a:spcPts val="270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000000"/>
                </a:solidFill>
                <a:latin typeface="Agrandir Bold"/>
              </a:rPr>
              <a:t>Age : 45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961947" y="4421505"/>
            <a:ext cx="357209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000000"/>
                </a:solidFill>
                <a:latin typeface="Agrandir Bold"/>
              </a:rPr>
              <a:t>Name : Tiina Lehtonen</a:t>
            </a:r>
          </a:p>
          <a:p>
            <a:pPr marL="0" lvl="0" indent="0" algn="r">
              <a:lnSpc>
                <a:spcPts val="270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000000"/>
                </a:solidFill>
                <a:latin typeface="Agrandir Bold"/>
              </a:rPr>
              <a:t>Age : 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11866" y="1818171"/>
            <a:ext cx="7672253" cy="1535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09"/>
              </a:lnSpc>
            </a:pPr>
            <a:r>
              <a:rPr lang="en-US" sz="3185">
                <a:solidFill>
                  <a:srgbClr val="000000"/>
                </a:solidFill>
                <a:latin typeface="Open Sans"/>
              </a:rPr>
              <a:t>Our idea is to enhance </a:t>
            </a:r>
            <a:r>
              <a:rPr lang="en-US" sz="3185">
                <a:solidFill>
                  <a:srgbClr val="000000"/>
                </a:solidFill>
                <a:latin typeface="Open Sans Bold"/>
              </a:rPr>
              <a:t>city accessibility and facilitate digital empowerment </a:t>
            </a:r>
            <a:r>
              <a:rPr lang="en-US" sz="3185">
                <a:solidFill>
                  <a:srgbClr val="000000"/>
                </a:solidFill>
                <a:latin typeface="Open Sans"/>
              </a:rPr>
              <a:t>through innovative software solutions.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47026" y="7047467"/>
            <a:ext cx="1726031" cy="1688654"/>
            <a:chOff x="0" y="0"/>
            <a:chExt cx="866423" cy="8476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6423" cy="847661"/>
            </a:xfrm>
            <a:custGeom>
              <a:avLst/>
              <a:gdLst/>
              <a:ahLst/>
              <a:cxnLst/>
              <a:rect l="l" t="t" r="r" b="b"/>
              <a:pathLst>
                <a:path w="866423" h="847661">
                  <a:moveTo>
                    <a:pt x="228755" y="0"/>
                  </a:moveTo>
                  <a:lnTo>
                    <a:pt x="637669" y="0"/>
                  </a:lnTo>
                  <a:cubicBezTo>
                    <a:pt x="698338" y="0"/>
                    <a:pt x="756523" y="24101"/>
                    <a:pt x="799423" y="67001"/>
                  </a:cubicBezTo>
                  <a:cubicBezTo>
                    <a:pt x="842323" y="109901"/>
                    <a:pt x="866423" y="168085"/>
                    <a:pt x="866423" y="228755"/>
                  </a:cubicBezTo>
                  <a:lnTo>
                    <a:pt x="866423" y="618906"/>
                  </a:lnTo>
                  <a:cubicBezTo>
                    <a:pt x="866423" y="679576"/>
                    <a:pt x="842323" y="737761"/>
                    <a:pt x="799423" y="780660"/>
                  </a:cubicBezTo>
                  <a:cubicBezTo>
                    <a:pt x="756523" y="823560"/>
                    <a:pt x="698338" y="847661"/>
                    <a:pt x="637669" y="847661"/>
                  </a:cubicBezTo>
                  <a:lnTo>
                    <a:pt x="228755" y="847661"/>
                  </a:lnTo>
                  <a:cubicBezTo>
                    <a:pt x="168085" y="847661"/>
                    <a:pt x="109901" y="823560"/>
                    <a:pt x="67001" y="780660"/>
                  </a:cubicBezTo>
                  <a:cubicBezTo>
                    <a:pt x="24101" y="737761"/>
                    <a:pt x="0" y="679576"/>
                    <a:pt x="0" y="618906"/>
                  </a:cubicBezTo>
                  <a:lnTo>
                    <a:pt x="0" y="228755"/>
                  </a:lnTo>
                  <a:cubicBezTo>
                    <a:pt x="0" y="168085"/>
                    <a:pt x="24101" y="109901"/>
                    <a:pt x="67001" y="67001"/>
                  </a:cubicBezTo>
                  <a:cubicBezTo>
                    <a:pt x="109901" y="24101"/>
                    <a:pt x="168085" y="0"/>
                    <a:pt x="228755" y="0"/>
                  </a:cubicBezTo>
                  <a:close/>
                </a:path>
              </a:pathLst>
            </a:custGeom>
            <a:solidFill>
              <a:srgbClr val="691F0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66423" cy="885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901939" y="7257828"/>
            <a:ext cx="1111454" cy="1267932"/>
          </a:xfrm>
          <a:custGeom>
            <a:avLst/>
            <a:gdLst/>
            <a:ahLst/>
            <a:cxnLst/>
            <a:rect l="l" t="t" r="r" b="b"/>
            <a:pathLst>
              <a:path w="1111454" h="1267932">
                <a:moveTo>
                  <a:pt x="0" y="0"/>
                </a:moveTo>
                <a:lnTo>
                  <a:pt x="1111454" y="0"/>
                </a:lnTo>
                <a:lnTo>
                  <a:pt x="1111454" y="1267932"/>
                </a:lnTo>
                <a:lnTo>
                  <a:pt x="0" y="12679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2860478" y="2006097"/>
            <a:ext cx="3099125" cy="4527020"/>
          </a:xfrm>
          <a:custGeom>
            <a:avLst/>
            <a:gdLst/>
            <a:ahLst/>
            <a:cxnLst/>
            <a:rect l="l" t="t" r="r" b="b"/>
            <a:pathLst>
              <a:path w="3099125" h="4527020">
                <a:moveTo>
                  <a:pt x="0" y="0"/>
                </a:moveTo>
                <a:lnTo>
                  <a:pt x="3099126" y="0"/>
                </a:lnTo>
                <a:lnTo>
                  <a:pt x="3099126" y="4527020"/>
                </a:lnTo>
                <a:lnTo>
                  <a:pt x="0" y="45270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71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1674250" y="1640799"/>
            <a:ext cx="8891244" cy="8199596"/>
            <a:chOff x="0" y="0"/>
            <a:chExt cx="11854992" cy="10932795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0"/>
              <a:ext cx="5525320" cy="10932795"/>
              <a:chOff x="0" y="0"/>
              <a:chExt cx="2620010" cy="518414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85420" y="156210"/>
                <a:ext cx="2251710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44" r="-44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1578312" y="187909"/>
                <a:ext cx="66636" cy="63602"/>
              </a:xfrm>
              <a:custGeom>
                <a:avLst/>
                <a:gdLst/>
                <a:ahLst/>
                <a:cxnLst/>
                <a:rect l="l" t="t" r="r" b="b"/>
                <a:pathLst>
                  <a:path w="66636" h="63602">
                    <a:moveTo>
                      <a:pt x="33318" y="51"/>
                    </a:moveTo>
                    <a:cubicBezTo>
                      <a:pt x="21941" y="0"/>
                      <a:pt x="11406" y="6040"/>
                      <a:pt x="5703" y="15885"/>
                    </a:cubicBezTo>
                    <a:cubicBezTo>
                      <a:pt x="0" y="25729"/>
                      <a:pt x="0" y="37873"/>
                      <a:pt x="5703" y="47717"/>
                    </a:cubicBezTo>
                    <a:cubicBezTo>
                      <a:pt x="11406" y="57562"/>
                      <a:pt x="21941" y="63602"/>
                      <a:pt x="33318" y="63551"/>
                    </a:cubicBezTo>
                    <a:cubicBezTo>
                      <a:pt x="44695" y="63602"/>
                      <a:pt x="55230" y="57562"/>
                      <a:pt x="60933" y="47717"/>
                    </a:cubicBezTo>
                    <a:cubicBezTo>
                      <a:pt x="66636" y="37873"/>
                      <a:pt x="66636" y="25729"/>
                      <a:pt x="60933" y="15885"/>
                    </a:cubicBezTo>
                    <a:cubicBezTo>
                      <a:pt x="55230" y="6040"/>
                      <a:pt x="44695" y="0"/>
                      <a:pt x="33318" y="51"/>
                    </a:cubicBez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239662" y="6036994"/>
              <a:ext cx="179671" cy="179671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259503" y="5947159"/>
              <a:ext cx="179671" cy="179671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762660" y="6375781"/>
              <a:ext cx="179671" cy="179671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6329671" y="0"/>
              <a:ext cx="5525320" cy="10932795"/>
              <a:chOff x="0" y="0"/>
              <a:chExt cx="2620010" cy="51841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185420" y="156210"/>
                <a:ext cx="2251710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22" b="-22"/>
                </a:stretch>
              </a:blip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578312" y="187909"/>
                <a:ext cx="66636" cy="63602"/>
              </a:xfrm>
              <a:custGeom>
                <a:avLst/>
                <a:gdLst/>
                <a:ahLst/>
                <a:cxnLst/>
                <a:rect l="l" t="t" r="r" b="b"/>
                <a:pathLst>
                  <a:path w="66636" h="63602">
                    <a:moveTo>
                      <a:pt x="33318" y="51"/>
                    </a:moveTo>
                    <a:cubicBezTo>
                      <a:pt x="21941" y="0"/>
                      <a:pt x="11406" y="6040"/>
                      <a:pt x="5703" y="15885"/>
                    </a:cubicBezTo>
                    <a:cubicBezTo>
                      <a:pt x="0" y="25729"/>
                      <a:pt x="0" y="37873"/>
                      <a:pt x="5703" y="47717"/>
                    </a:cubicBezTo>
                    <a:cubicBezTo>
                      <a:pt x="11406" y="57562"/>
                      <a:pt x="21941" y="63602"/>
                      <a:pt x="33318" y="63551"/>
                    </a:cubicBezTo>
                    <a:cubicBezTo>
                      <a:pt x="44695" y="63602"/>
                      <a:pt x="55230" y="57562"/>
                      <a:pt x="60933" y="47717"/>
                    </a:cubicBezTo>
                    <a:cubicBezTo>
                      <a:pt x="66636" y="37873"/>
                      <a:pt x="66636" y="25729"/>
                      <a:pt x="60933" y="15885"/>
                    </a:cubicBezTo>
                    <a:cubicBezTo>
                      <a:pt x="55230" y="6040"/>
                      <a:pt x="44695" y="0"/>
                      <a:pt x="33318" y="51"/>
                    </a:cubicBez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EAE7E1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2A2625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670637" y="5053835"/>
              <a:ext cx="421694" cy="412563"/>
              <a:chOff x="0" y="0"/>
              <a:chExt cx="866423" cy="847661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66423" cy="847661"/>
              </a:xfrm>
              <a:custGeom>
                <a:avLst/>
                <a:gdLst/>
                <a:ahLst/>
                <a:cxnLst/>
                <a:rect l="l" t="t" r="r" b="b"/>
                <a:pathLst>
                  <a:path w="866423" h="847661">
                    <a:moveTo>
                      <a:pt x="423831" y="0"/>
                    </a:moveTo>
                    <a:lnTo>
                      <a:pt x="442593" y="0"/>
                    </a:lnTo>
                    <a:cubicBezTo>
                      <a:pt x="555000" y="0"/>
                      <a:pt x="662803" y="44653"/>
                      <a:pt x="742286" y="124137"/>
                    </a:cubicBezTo>
                    <a:cubicBezTo>
                      <a:pt x="821770" y="203621"/>
                      <a:pt x="866423" y="311424"/>
                      <a:pt x="866423" y="423831"/>
                    </a:cubicBezTo>
                    <a:lnTo>
                      <a:pt x="866423" y="423831"/>
                    </a:lnTo>
                    <a:cubicBezTo>
                      <a:pt x="866423" y="657906"/>
                      <a:pt x="676668" y="847661"/>
                      <a:pt x="442593" y="847661"/>
                    </a:cubicBezTo>
                    <a:lnTo>
                      <a:pt x="423831" y="847661"/>
                    </a:lnTo>
                    <a:cubicBezTo>
                      <a:pt x="189755" y="847661"/>
                      <a:pt x="0" y="657906"/>
                      <a:pt x="0" y="423831"/>
                    </a:cubicBezTo>
                    <a:lnTo>
                      <a:pt x="0" y="423831"/>
                    </a:lnTo>
                    <a:cubicBezTo>
                      <a:pt x="0" y="189755"/>
                      <a:pt x="189755" y="0"/>
                      <a:pt x="423831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866423" cy="885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8756984" y="5105229"/>
              <a:ext cx="271544" cy="309774"/>
            </a:xfrm>
            <a:custGeom>
              <a:avLst/>
              <a:gdLst/>
              <a:ahLst/>
              <a:cxnLst/>
              <a:rect l="l" t="t" r="r" b="b"/>
              <a:pathLst>
                <a:path w="271544" h="309774">
                  <a:moveTo>
                    <a:pt x="0" y="0"/>
                  </a:moveTo>
                  <a:lnTo>
                    <a:pt x="271545" y="0"/>
                  </a:lnTo>
                  <a:lnTo>
                    <a:pt x="271545" y="309774"/>
                  </a:lnTo>
                  <a:lnTo>
                    <a:pt x="0" y="309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9366688" y="4293405"/>
              <a:ext cx="405971" cy="397179"/>
              <a:chOff x="0" y="0"/>
              <a:chExt cx="866423" cy="84766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66423" cy="847661"/>
              </a:xfrm>
              <a:custGeom>
                <a:avLst/>
                <a:gdLst/>
                <a:ahLst/>
                <a:cxnLst/>
                <a:rect l="l" t="t" r="r" b="b"/>
                <a:pathLst>
                  <a:path w="866423" h="847661">
                    <a:moveTo>
                      <a:pt x="423831" y="0"/>
                    </a:moveTo>
                    <a:lnTo>
                      <a:pt x="442593" y="0"/>
                    </a:lnTo>
                    <a:cubicBezTo>
                      <a:pt x="555000" y="0"/>
                      <a:pt x="662803" y="44653"/>
                      <a:pt x="742286" y="124137"/>
                    </a:cubicBezTo>
                    <a:cubicBezTo>
                      <a:pt x="821770" y="203621"/>
                      <a:pt x="866423" y="311424"/>
                      <a:pt x="866423" y="423831"/>
                    </a:cubicBezTo>
                    <a:lnTo>
                      <a:pt x="866423" y="423831"/>
                    </a:lnTo>
                    <a:cubicBezTo>
                      <a:pt x="866423" y="657906"/>
                      <a:pt x="676668" y="847661"/>
                      <a:pt x="442593" y="847661"/>
                    </a:cubicBezTo>
                    <a:lnTo>
                      <a:pt x="423831" y="847661"/>
                    </a:lnTo>
                    <a:cubicBezTo>
                      <a:pt x="189755" y="847661"/>
                      <a:pt x="0" y="657906"/>
                      <a:pt x="0" y="423831"/>
                    </a:cubicBezTo>
                    <a:lnTo>
                      <a:pt x="0" y="423831"/>
                    </a:lnTo>
                    <a:cubicBezTo>
                      <a:pt x="0" y="189755"/>
                      <a:pt x="189755" y="0"/>
                      <a:pt x="423831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866423" cy="885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4" name="Freeform 44"/>
            <p:cNvSpPr/>
            <p:nvPr/>
          </p:nvSpPr>
          <p:spPr>
            <a:xfrm>
              <a:off x="9450236" y="4342883"/>
              <a:ext cx="261419" cy="298224"/>
            </a:xfrm>
            <a:custGeom>
              <a:avLst/>
              <a:gdLst/>
              <a:ahLst/>
              <a:cxnLst/>
              <a:rect l="l" t="t" r="r" b="b"/>
              <a:pathLst>
                <a:path w="261419" h="298224">
                  <a:moveTo>
                    <a:pt x="0" y="0"/>
                  </a:moveTo>
                  <a:lnTo>
                    <a:pt x="261419" y="0"/>
                  </a:lnTo>
                  <a:lnTo>
                    <a:pt x="261419" y="298223"/>
                  </a:lnTo>
                  <a:lnTo>
                    <a:pt x="0" y="298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7859642" y="4293405"/>
              <a:ext cx="421694" cy="412563"/>
              <a:chOff x="0" y="0"/>
              <a:chExt cx="866423" cy="847661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66423" cy="847661"/>
              </a:xfrm>
              <a:custGeom>
                <a:avLst/>
                <a:gdLst/>
                <a:ahLst/>
                <a:cxnLst/>
                <a:rect l="l" t="t" r="r" b="b"/>
                <a:pathLst>
                  <a:path w="866423" h="847661">
                    <a:moveTo>
                      <a:pt x="423831" y="0"/>
                    </a:moveTo>
                    <a:lnTo>
                      <a:pt x="442593" y="0"/>
                    </a:lnTo>
                    <a:cubicBezTo>
                      <a:pt x="555000" y="0"/>
                      <a:pt x="662803" y="44653"/>
                      <a:pt x="742286" y="124137"/>
                    </a:cubicBezTo>
                    <a:cubicBezTo>
                      <a:pt x="821770" y="203621"/>
                      <a:pt x="866423" y="311424"/>
                      <a:pt x="866423" y="423831"/>
                    </a:cubicBezTo>
                    <a:lnTo>
                      <a:pt x="866423" y="423831"/>
                    </a:lnTo>
                    <a:cubicBezTo>
                      <a:pt x="866423" y="657906"/>
                      <a:pt x="676668" y="847661"/>
                      <a:pt x="442593" y="847661"/>
                    </a:cubicBezTo>
                    <a:lnTo>
                      <a:pt x="423831" y="847661"/>
                    </a:lnTo>
                    <a:cubicBezTo>
                      <a:pt x="189755" y="847661"/>
                      <a:pt x="0" y="657906"/>
                      <a:pt x="0" y="423831"/>
                    </a:cubicBezTo>
                    <a:lnTo>
                      <a:pt x="0" y="423831"/>
                    </a:lnTo>
                    <a:cubicBezTo>
                      <a:pt x="0" y="189755"/>
                      <a:pt x="189755" y="0"/>
                      <a:pt x="423831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866423" cy="885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7957262" y="4331332"/>
              <a:ext cx="271544" cy="309774"/>
            </a:xfrm>
            <a:custGeom>
              <a:avLst/>
              <a:gdLst/>
              <a:ahLst/>
              <a:cxnLst/>
              <a:rect l="l" t="t" r="r" b="b"/>
              <a:pathLst>
                <a:path w="271544" h="309774">
                  <a:moveTo>
                    <a:pt x="0" y="0"/>
                  </a:moveTo>
                  <a:lnTo>
                    <a:pt x="271545" y="0"/>
                  </a:lnTo>
                  <a:lnTo>
                    <a:pt x="271545" y="309774"/>
                  </a:lnTo>
                  <a:lnTo>
                    <a:pt x="0" y="309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259503" y="6465616"/>
              <a:ext cx="179671" cy="179671"/>
              <a:chOff x="0" y="0"/>
              <a:chExt cx="812800" cy="8128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576583" y="5374433"/>
              <a:ext cx="421694" cy="412563"/>
              <a:chOff x="0" y="0"/>
              <a:chExt cx="866423" cy="847661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66423" cy="847661"/>
              </a:xfrm>
              <a:custGeom>
                <a:avLst/>
                <a:gdLst/>
                <a:ahLst/>
                <a:cxnLst/>
                <a:rect l="l" t="t" r="r" b="b"/>
                <a:pathLst>
                  <a:path w="866423" h="847661">
                    <a:moveTo>
                      <a:pt x="423831" y="0"/>
                    </a:moveTo>
                    <a:lnTo>
                      <a:pt x="442593" y="0"/>
                    </a:lnTo>
                    <a:cubicBezTo>
                      <a:pt x="555000" y="0"/>
                      <a:pt x="662803" y="44653"/>
                      <a:pt x="742286" y="124137"/>
                    </a:cubicBezTo>
                    <a:cubicBezTo>
                      <a:pt x="821770" y="203621"/>
                      <a:pt x="866423" y="311424"/>
                      <a:pt x="866423" y="423831"/>
                    </a:cubicBezTo>
                    <a:lnTo>
                      <a:pt x="866423" y="423831"/>
                    </a:lnTo>
                    <a:cubicBezTo>
                      <a:pt x="866423" y="657906"/>
                      <a:pt x="676668" y="847661"/>
                      <a:pt x="442593" y="847661"/>
                    </a:cubicBezTo>
                    <a:lnTo>
                      <a:pt x="423831" y="847661"/>
                    </a:lnTo>
                    <a:cubicBezTo>
                      <a:pt x="189755" y="847661"/>
                      <a:pt x="0" y="657906"/>
                      <a:pt x="0" y="423831"/>
                    </a:cubicBezTo>
                    <a:lnTo>
                      <a:pt x="0" y="423831"/>
                    </a:lnTo>
                    <a:cubicBezTo>
                      <a:pt x="0" y="189755"/>
                      <a:pt x="189755" y="0"/>
                      <a:pt x="423831" y="0"/>
                    </a:cubicBezTo>
                    <a:close/>
                  </a:path>
                </a:pathLst>
              </a:custGeom>
              <a:solidFill>
                <a:srgbClr val="691F0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38100"/>
                <a:ext cx="866423" cy="885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5" name="Freeform 55"/>
            <p:cNvSpPr/>
            <p:nvPr/>
          </p:nvSpPr>
          <p:spPr>
            <a:xfrm>
              <a:off x="7674445" y="5415003"/>
              <a:ext cx="271544" cy="309774"/>
            </a:xfrm>
            <a:custGeom>
              <a:avLst/>
              <a:gdLst/>
              <a:ahLst/>
              <a:cxnLst/>
              <a:rect l="l" t="t" r="r" b="b"/>
              <a:pathLst>
                <a:path w="271544" h="309774">
                  <a:moveTo>
                    <a:pt x="0" y="0"/>
                  </a:moveTo>
                  <a:lnTo>
                    <a:pt x="271545" y="0"/>
                  </a:lnTo>
                  <a:lnTo>
                    <a:pt x="271545" y="309775"/>
                  </a:lnTo>
                  <a:lnTo>
                    <a:pt x="0" y="30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441938" y="352425"/>
            <a:ext cx="1012355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III) WHATS IS THE PRODUCT ?</a:t>
            </a:r>
          </a:p>
        </p:txBody>
      </p:sp>
      <p:sp>
        <p:nvSpPr>
          <p:cNvPr id="57" name="Freeform 57"/>
          <p:cNvSpPr/>
          <p:nvPr/>
        </p:nvSpPr>
        <p:spPr>
          <a:xfrm>
            <a:off x="10814696" y="419994"/>
            <a:ext cx="3268218" cy="1217411"/>
          </a:xfrm>
          <a:custGeom>
            <a:avLst/>
            <a:gdLst/>
            <a:ahLst/>
            <a:cxnLst/>
            <a:rect l="l" t="t" r="r" b="b"/>
            <a:pathLst>
              <a:path w="3268218" h="1217411">
                <a:moveTo>
                  <a:pt x="0" y="0"/>
                </a:moveTo>
                <a:lnTo>
                  <a:pt x="3268218" y="0"/>
                </a:lnTo>
                <a:lnTo>
                  <a:pt x="3268218" y="1217412"/>
                </a:lnTo>
                <a:lnTo>
                  <a:pt x="0" y="1217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8" name="TextBox 58"/>
          <p:cNvSpPr txBox="1"/>
          <p:nvPr/>
        </p:nvSpPr>
        <p:spPr>
          <a:xfrm>
            <a:off x="13195574" y="8872138"/>
            <a:ext cx="2428934" cy="71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3567">
                <a:solidFill>
                  <a:srgbClr val="000000"/>
                </a:solidFill>
                <a:latin typeface="Agrandir"/>
              </a:rPr>
              <a:t>New design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1359135" y="588236"/>
            <a:ext cx="2179340" cy="709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3567">
                <a:solidFill>
                  <a:srgbClr val="FFFFFF"/>
                </a:solidFill>
                <a:latin typeface="Agrandir Bold"/>
              </a:rPr>
              <a:t>OPTION 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09650" y="1387531"/>
            <a:ext cx="4303321" cy="8514861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t="-22" b="-2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517258" y="7191445"/>
            <a:ext cx="347220" cy="347220"/>
          </a:xfrm>
          <a:custGeom>
            <a:avLst/>
            <a:gdLst/>
            <a:ahLst/>
            <a:cxnLst/>
            <a:rect l="l" t="t" r="r" b="b"/>
            <a:pathLst>
              <a:path w="347220" h="347220">
                <a:moveTo>
                  <a:pt x="0" y="0"/>
                </a:moveTo>
                <a:lnTo>
                  <a:pt x="347220" y="0"/>
                </a:lnTo>
                <a:lnTo>
                  <a:pt x="347220" y="347220"/>
                </a:lnTo>
                <a:lnTo>
                  <a:pt x="0" y="3472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4490820" y="6839786"/>
            <a:ext cx="400096" cy="277567"/>
          </a:xfrm>
          <a:custGeom>
            <a:avLst/>
            <a:gdLst/>
            <a:ahLst/>
            <a:cxnLst/>
            <a:rect l="l" t="t" r="r" b="b"/>
            <a:pathLst>
              <a:path w="400096" h="277567">
                <a:moveTo>
                  <a:pt x="0" y="0"/>
                </a:moveTo>
                <a:lnTo>
                  <a:pt x="400096" y="0"/>
                </a:lnTo>
                <a:lnTo>
                  <a:pt x="400096" y="277566"/>
                </a:lnTo>
                <a:lnTo>
                  <a:pt x="0" y="277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6144592" y="2742956"/>
            <a:ext cx="2691593" cy="1867293"/>
          </a:xfrm>
          <a:custGeom>
            <a:avLst/>
            <a:gdLst/>
            <a:ahLst/>
            <a:cxnLst/>
            <a:rect l="l" t="t" r="r" b="b"/>
            <a:pathLst>
              <a:path w="2691593" h="1867293">
                <a:moveTo>
                  <a:pt x="0" y="0"/>
                </a:moveTo>
                <a:lnTo>
                  <a:pt x="2691593" y="0"/>
                </a:lnTo>
                <a:lnTo>
                  <a:pt x="2691593" y="1867293"/>
                </a:lnTo>
                <a:lnTo>
                  <a:pt x="0" y="1867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6441561" y="6008972"/>
            <a:ext cx="2116705" cy="2116705"/>
          </a:xfrm>
          <a:custGeom>
            <a:avLst/>
            <a:gdLst/>
            <a:ahLst/>
            <a:cxnLst/>
            <a:rect l="l" t="t" r="r" b="b"/>
            <a:pathLst>
              <a:path w="2116705" h="2116705">
                <a:moveTo>
                  <a:pt x="0" y="0"/>
                </a:moveTo>
                <a:lnTo>
                  <a:pt x="2116705" y="0"/>
                </a:lnTo>
                <a:lnTo>
                  <a:pt x="2116705" y="2116705"/>
                </a:lnTo>
                <a:lnTo>
                  <a:pt x="0" y="21167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9368558" y="3238039"/>
            <a:ext cx="8090960" cy="1317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36"/>
              </a:lnSpc>
              <a:spcBef>
                <a:spcPct val="0"/>
              </a:spcBef>
            </a:pPr>
            <a:r>
              <a:rPr lang="en-US" sz="2224">
                <a:solidFill>
                  <a:srgbClr val="000000"/>
                </a:solidFill>
                <a:latin typeface="Agrandir"/>
              </a:rPr>
              <a:t>The HSL app's chatbot assists you in navigating the transport network, providing instant answers to your questions about routes, schedules, and service disruptions.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68558" y="6660787"/>
            <a:ext cx="8090960" cy="883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82"/>
              </a:lnSpc>
              <a:spcBef>
                <a:spcPct val="0"/>
              </a:spcBef>
            </a:pPr>
            <a:r>
              <a:rPr lang="en-US" sz="2254">
                <a:solidFill>
                  <a:srgbClr val="000000"/>
                </a:solidFill>
                <a:latin typeface="Agrandir"/>
              </a:rPr>
              <a:t>The app should support voice commands to allow users to interact without touching the screen.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1938" y="352425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III) WHATS IS THE PRODUCT ?</a:t>
            </a:r>
          </a:p>
        </p:txBody>
      </p:sp>
      <p:sp>
        <p:nvSpPr>
          <p:cNvPr id="19" name="Freeform 19"/>
          <p:cNvSpPr/>
          <p:nvPr/>
        </p:nvSpPr>
        <p:spPr>
          <a:xfrm>
            <a:off x="11779929" y="890588"/>
            <a:ext cx="3268218" cy="1217411"/>
          </a:xfrm>
          <a:custGeom>
            <a:avLst/>
            <a:gdLst/>
            <a:ahLst/>
            <a:cxnLst/>
            <a:rect l="l" t="t" r="r" b="b"/>
            <a:pathLst>
              <a:path w="3268218" h="1217411">
                <a:moveTo>
                  <a:pt x="0" y="0"/>
                </a:moveTo>
                <a:lnTo>
                  <a:pt x="3268218" y="0"/>
                </a:lnTo>
                <a:lnTo>
                  <a:pt x="3268218" y="1217411"/>
                </a:lnTo>
                <a:lnTo>
                  <a:pt x="0" y="12174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2407716" y="1058829"/>
            <a:ext cx="2218730" cy="709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3567">
                <a:solidFill>
                  <a:srgbClr val="FFFFFF"/>
                </a:solidFill>
                <a:latin typeface="Agrandir Bold"/>
              </a:rPr>
              <a:t>OPTION 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914191" y="1340205"/>
            <a:ext cx="4256558" cy="8422331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67" r="-6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902651" y="1340205"/>
            <a:ext cx="4256558" cy="8422331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67" r="-6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EAE7E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2A262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41938" y="238125"/>
            <a:ext cx="1325593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III) WHATS IS THE PRODUCT ?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494821" y="390525"/>
            <a:ext cx="3268218" cy="1217411"/>
          </a:xfrm>
          <a:custGeom>
            <a:avLst/>
            <a:gdLst/>
            <a:ahLst/>
            <a:cxnLst/>
            <a:rect l="l" t="t" r="r" b="b"/>
            <a:pathLst>
              <a:path w="3268218" h="1217411">
                <a:moveTo>
                  <a:pt x="0" y="0"/>
                </a:moveTo>
                <a:lnTo>
                  <a:pt x="3268218" y="0"/>
                </a:lnTo>
                <a:lnTo>
                  <a:pt x="3268218" y="1217411"/>
                </a:lnTo>
                <a:lnTo>
                  <a:pt x="0" y="1217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15017085" y="588236"/>
            <a:ext cx="2223691" cy="709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3567">
                <a:solidFill>
                  <a:srgbClr val="FFFFFF"/>
                </a:solidFill>
                <a:latin typeface="Agrandir Bold"/>
              </a:rPr>
              <a:t>OPTION 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1944" y="571500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IV. BUSINESS MODEL</a:t>
            </a:r>
          </a:p>
        </p:txBody>
      </p:sp>
      <p:sp>
        <p:nvSpPr>
          <p:cNvPr id="3" name="Freeform 3"/>
          <p:cNvSpPr/>
          <p:nvPr/>
        </p:nvSpPr>
        <p:spPr>
          <a:xfrm rot="9309168">
            <a:off x="-1754259" y="6471590"/>
            <a:ext cx="6674156" cy="5197941"/>
          </a:xfrm>
          <a:custGeom>
            <a:avLst/>
            <a:gdLst/>
            <a:ahLst/>
            <a:cxnLst/>
            <a:rect l="l" t="t" r="r" b="b"/>
            <a:pathLst>
              <a:path w="6674156" h="5197941">
                <a:moveTo>
                  <a:pt x="0" y="0"/>
                </a:moveTo>
                <a:lnTo>
                  <a:pt x="6674156" y="0"/>
                </a:lnTo>
                <a:lnTo>
                  <a:pt x="6674156" y="5197941"/>
                </a:lnTo>
                <a:lnTo>
                  <a:pt x="0" y="51979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264230" y="6869092"/>
            <a:ext cx="1989149" cy="2312964"/>
          </a:xfrm>
          <a:custGeom>
            <a:avLst/>
            <a:gdLst/>
            <a:ahLst/>
            <a:cxnLst/>
            <a:rect l="l" t="t" r="r" b="b"/>
            <a:pathLst>
              <a:path w="1989149" h="2312964">
                <a:moveTo>
                  <a:pt x="0" y="0"/>
                </a:moveTo>
                <a:lnTo>
                  <a:pt x="1989149" y="0"/>
                </a:lnTo>
                <a:lnTo>
                  <a:pt x="1989149" y="2312964"/>
                </a:lnTo>
                <a:lnTo>
                  <a:pt x="0" y="2312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6847433" y="6783367"/>
            <a:ext cx="1989149" cy="2312964"/>
          </a:xfrm>
          <a:custGeom>
            <a:avLst/>
            <a:gdLst/>
            <a:ahLst/>
            <a:cxnLst/>
            <a:rect l="l" t="t" r="r" b="b"/>
            <a:pathLst>
              <a:path w="1989149" h="2312964">
                <a:moveTo>
                  <a:pt x="0" y="0"/>
                </a:moveTo>
                <a:lnTo>
                  <a:pt x="1989149" y="0"/>
                </a:lnTo>
                <a:lnTo>
                  <a:pt x="1989149" y="2312964"/>
                </a:lnTo>
                <a:lnTo>
                  <a:pt x="0" y="2312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676045" y="6869092"/>
            <a:ext cx="1989149" cy="2312964"/>
          </a:xfrm>
          <a:custGeom>
            <a:avLst/>
            <a:gdLst/>
            <a:ahLst/>
            <a:cxnLst/>
            <a:rect l="l" t="t" r="r" b="b"/>
            <a:pathLst>
              <a:path w="1989149" h="2312964">
                <a:moveTo>
                  <a:pt x="0" y="0"/>
                </a:moveTo>
                <a:lnTo>
                  <a:pt x="1989149" y="0"/>
                </a:lnTo>
                <a:lnTo>
                  <a:pt x="1989149" y="2312964"/>
                </a:lnTo>
                <a:lnTo>
                  <a:pt x="0" y="2312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847934" y="8267575"/>
            <a:ext cx="16144533" cy="1229740"/>
            <a:chOff x="0" y="0"/>
            <a:chExt cx="21526044" cy="1639653"/>
          </a:xfrm>
        </p:grpSpPr>
        <p:sp>
          <p:nvSpPr>
            <p:cNvPr id="8" name="Freeform 8"/>
            <p:cNvSpPr/>
            <p:nvPr/>
          </p:nvSpPr>
          <p:spPr>
            <a:xfrm>
              <a:off x="278343" y="58453"/>
              <a:ext cx="4138624" cy="1271686"/>
            </a:xfrm>
            <a:custGeom>
              <a:avLst/>
              <a:gdLst/>
              <a:ahLst/>
              <a:cxnLst/>
              <a:rect l="l" t="t" r="r" b="b"/>
              <a:pathLst>
                <a:path w="4138624" h="1271686">
                  <a:moveTo>
                    <a:pt x="0" y="0"/>
                  </a:moveTo>
                  <a:lnTo>
                    <a:pt x="4138624" y="0"/>
                  </a:lnTo>
                  <a:lnTo>
                    <a:pt x="4138624" y="1271686"/>
                  </a:lnTo>
                  <a:lnTo>
                    <a:pt x="0" y="127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271686"/>
              <a:ext cx="5451361" cy="367967"/>
            </a:xfrm>
            <a:custGeom>
              <a:avLst/>
              <a:gdLst/>
              <a:ahLst/>
              <a:cxnLst/>
              <a:rect l="l" t="t" r="r" b="b"/>
              <a:pathLst>
                <a:path w="5451361" h="367967">
                  <a:moveTo>
                    <a:pt x="0" y="0"/>
                  </a:moveTo>
                  <a:lnTo>
                    <a:pt x="5451361" y="0"/>
                  </a:lnTo>
                  <a:lnTo>
                    <a:pt x="5451361" y="367967"/>
                  </a:lnTo>
                  <a:lnTo>
                    <a:pt x="0" y="36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375161" y="1209656"/>
              <a:ext cx="5451361" cy="367967"/>
            </a:xfrm>
            <a:custGeom>
              <a:avLst/>
              <a:gdLst/>
              <a:ahLst/>
              <a:cxnLst/>
              <a:rect l="l" t="t" r="r" b="b"/>
              <a:pathLst>
                <a:path w="5451361" h="367967">
                  <a:moveTo>
                    <a:pt x="0" y="0"/>
                  </a:moveTo>
                  <a:lnTo>
                    <a:pt x="5451361" y="0"/>
                  </a:lnTo>
                  <a:lnTo>
                    <a:pt x="5451361" y="367967"/>
                  </a:lnTo>
                  <a:lnTo>
                    <a:pt x="0" y="36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0724922" y="1146156"/>
              <a:ext cx="5451361" cy="367967"/>
            </a:xfrm>
            <a:custGeom>
              <a:avLst/>
              <a:gdLst/>
              <a:ahLst/>
              <a:cxnLst/>
              <a:rect l="l" t="t" r="r" b="b"/>
              <a:pathLst>
                <a:path w="5451361" h="367967">
                  <a:moveTo>
                    <a:pt x="0" y="0"/>
                  </a:moveTo>
                  <a:lnTo>
                    <a:pt x="5451361" y="0"/>
                  </a:lnTo>
                  <a:lnTo>
                    <a:pt x="5451361" y="367967"/>
                  </a:lnTo>
                  <a:lnTo>
                    <a:pt x="0" y="36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6074683" y="1087703"/>
              <a:ext cx="5451361" cy="367967"/>
            </a:xfrm>
            <a:custGeom>
              <a:avLst/>
              <a:gdLst/>
              <a:ahLst/>
              <a:cxnLst/>
              <a:rect l="l" t="t" r="r" b="b"/>
              <a:pathLst>
                <a:path w="5451361" h="367967">
                  <a:moveTo>
                    <a:pt x="0" y="0"/>
                  </a:moveTo>
                  <a:lnTo>
                    <a:pt x="5451361" y="0"/>
                  </a:lnTo>
                  <a:lnTo>
                    <a:pt x="5451361" y="367967"/>
                  </a:lnTo>
                  <a:lnTo>
                    <a:pt x="0" y="367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391567" y="58453"/>
              <a:ext cx="4138624" cy="1271686"/>
            </a:xfrm>
            <a:custGeom>
              <a:avLst/>
              <a:gdLst/>
              <a:ahLst/>
              <a:cxnLst/>
              <a:rect l="l" t="t" r="r" b="b"/>
              <a:pathLst>
                <a:path w="4138624" h="1271686">
                  <a:moveTo>
                    <a:pt x="0" y="0"/>
                  </a:moveTo>
                  <a:lnTo>
                    <a:pt x="4138625" y="0"/>
                  </a:lnTo>
                  <a:lnTo>
                    <a:pt x="4138625" y="1271686"/>
                  </a:lnTo>
                  <a:lnTo>
                    <a:pt x="0" y="127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504792" y="12700"/>
              <a:ext cx="4138624" cy="1271686"/>
            </a:xfrm>
            <a:custGeom>
              <a:avLst/>
              <a:gdLst/>
              <a:ahLst/>
              <a:cxnLst/>
              <a:rect l="l" t="t" r="r" b="b"/>
              <a:pathLst>
                <a:path w="4138624" h="1271686">
                  <a:moveTo>
                    <a:pt x="0" y="0"/>
                  </a:moveTo>
                  <a:lnTo>
                    <a:pt x="4138624" y="0"/>
                  </a:lnTo>
                  <a:lnTo>
                    <a:pt x="4138624" y="1271686"/>
                  </a:lnTo>
                  <a:lnTo>
                    <a:pt x="0" y="127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656116" y="0"/>
              <a:ext cx="4138624" cy="1271686"/>
            </a:xfrm>
            <a:custGeom>
              <a:avLst/>
              <a:gdLst/>
              <a:ahLst/>
              <a:cxnLst/>
              <a:rect l="l" t="t" r="r" b="b"/>
              <a:pathLst>
                <a:path w="4138624" h="1271686">
                  <a:moveTo>
                    <a:pt x="0" y="0"/>
                  </a:moveTo>
                  <a:lnTo>
                    <a:pt x="4138624" y="0"/>
                  </a:lnTo>
                  <a:lnTo>
                    <a:pt x="4138624" y="1271686"/>
                  </a:lnTo>
                  <a:lnTo>
                    <a:pt x="0" y="127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6693449" y="0"/>
              <a:ext cx="4138624" cy="1271686"/>
            </a:xfrm>
            <a:custGeom>
              <a:avLst/>
              <a:gdLst/>
              <a:ahLst/>
              <a:cxnLst/>
              <a:rect l="l" t="t" r="r" b="b"/>
              <a:pathLst>
                <a:path w="4138624" h="1271686">
                  <a:moveTo>
                    <a:pt x="0" y="0"/>
                  </a:moveTo>
                  <a:lnTo>
                    <a:pt x="4138624" y="0"/>
                  </a:lnTo>
                  <a:lnTo>
                    <a:pt x="4138624" y="1271686"/>
                  </a:lnTo>
                  <a:lnTo>
                    <a:pt x="0" y="127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82819" y="3097720"/>
            <a:ext cx="508635" cy="914400"/>
          </a:xfrm>
          <a:custGeom>
            <a:avLst/>
            <a:gdLst/>
            <a:ahLst/>
            <a:cxnLst/>
            <a:rect l="l" t="t" r="r" b="b"/>
            <a:pathLst>
              <a:path w="508635" h="914400">
                <a:moveTo>
                  <a:pt x="0" y="0"/>
                </a:moveTo>
                <a:lnTo>
                  <a:pt x="508635" y="0"/>
                </a:lnTo>
                <a:lnTo>
                  <a:pt x="508635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7070778" y="3161844"/>
            <a:ext cx="613642" cy="840126"/>
          </a:xfrm>
          <a:custGeom>
            <a:avLst/>
            <a:gdLst/>
            <a:ahLst/>
            <a:cxnLst/>
            <a:rect l="l" t="t" r="r" b="b"/>
            <a:pathLst>
              <a:path w="613642" h="840126">
                <a:moveTo>
                  <a:pt x="0" y="0"/>
                </a:moveTo>
                <a:lnTo>
                  <a:pt x="613642" y="0"/>
                </a:lnTo>
                <a:lnTo>
                  <a:pt x="613642" y="840127"/>
                </a:lnTo>
                <a:lnTo>
                  <a:pt x="0" y="840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2590368" y="3049471"/>
            <a:ext cx="621903" cy="952500"/>
          </a:xfrm>
          <a:custGeom>
            <a:avLst/>
            <a:gdLst/>
            <a:ahLst/>
            <a:cxnLst/>
            <a:rect l="l" t="t" r="r" b="b"/>
            <a:pathLst>
              <a:path w="621903" h="952500">
                <a:moveTo>
                  <a:pt x="0" y="0"/>
                </a:moveTo>
                <a:lnTo>
                  <a:pt x="621903" y="0"/>
                </a:lnTo>
                <a:lnTo>
                  <a:pt x="621903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3690340" y="4694715"/>
            <a:ext cx="750055" cy="1230438"/>
          </a:xfrm>
          <a:custGeom>
            <a:avLst/>
            <a:gdLst/>
            <a:ahLst/>
            <a:cxnLst/>
            <a:rect l="l" t="t" r="r" b="b"/>
            <a:pathLst>
              <a:path w="750055" h="1230438">
                <a:moveTo>
                  <a:pt x="0" y="0"/>
                </a:moveTo>
                <a:lnTo>
                  <a:pt x="750054" y="0"/>
                </a:lnTo>
                <a:lnTo>
                  <a:pt x="750054" y="1230438"/>
                </a:lnTo>
                <a:lnTo>
                  <a:pt x="0" y="123043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10833174" y="4808837"/>
            <a:ext cx="553294" cy="1002193"/>
          </a:xfrm>
          <a:custGeom>
            <a:avLst/>
            <a:gdLst/>
            <a:ahLst/>
            <a:cxnLst/>
            <a:rect l="l" t="t" r="r" b="b"/>
            <a:pathLst>
              <a:path w="553294" h="1002193">
                <a:moveTo>
                  <a:pt x="0" y="0"/>
                </a:moveTo>
                <a:lnTo>
                  <a:pt x="553294" y="0"/>
                </a:lnTo>
                <a:lnTo>
                  <a:pt x="553294" y="1002193"/>
                </a:lnTo>
                <a:lnTo>
                  <a:pt x="0" y="100219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 rot="-594484">
            <a:off x="8326130" y="7024843"/>
            <a:ext cx="1635740" cy="866463"/>
          </a:xfrm>
          <a:custGeom>
            <a:avLst/>
            <a:gdLst/>
            <a:ahLst/>
            <a:cxnLst/>
            <a:rect l="l" t="t" r="r" b="b"/>
            <a:pathLst>
              <a:path w="1635740" h="866463">
                <a:moveTo>
                  <a:pt x="0" y="0"/>
                </a:moveTo>
                <a:lnTo>
                  <a:pt x="1635740" y="0"/>
                </a:lnTo>
                <a:lnTo>
                  <a:pt x="1635740" y="866463"/>
                </a:lnTo>
                <a:lnTo>
                  <a:pt x="0" y="86646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1028700" y="1879854"/>
            <a:ext cx="368637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u="sng">
                <a:solidFill>
                  <a:srgbClr val="000000"/>
                </a:solidFill>
                <a:latin typeface="Agrandir Bold"/>
              </a:rPr>
              <a:t>Value propositions 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53379" y="3319970"/>
            <a:ext cx="3847412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Improved accessibility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56806" y="5074984"/>
            <a:ext cx="519622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Commitment to sustainability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842007" y="3319970"/>
            <a:ext cx="381137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Real-time information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538868" y="5074984"/>
            <a:ext cx="311349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Client-Centricity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393728" y="3319970"/>
            <a:ext cx="413811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Community collaboration </a:t>
            </a:r>
          </a:p>
        </p:txBody>
      </p:sp>
      <p:sp>
        <p:nvSpPr>
          <p:cNvPr id="29" name="Freeform 29"/>
          <p:cNvSpPr/>
          <p:nvPr/>
        </p:nvSpPr>
        <p:spPr>
          <a:xfrm rot="9309168">
            <a:off x="12588538" y="-1375901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4" y="0"/>
                </a:lnTo>
                <a:lnTo>
                  <a:pt x="6175014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77867">
            <a:off x="-6116065" y="5706178"/>
            <a:ext cx="8875334" cy="6630549"/>
          </a:xfrm>
          <a:custGeom>
            <a:avLst/>
            <a:gdLst/>
            <a:ahLst/>
            <a:cxnLst/>
            <a:rect l="l" t="t" r="r" b="b"/>
            <a:pathLst>
              <a:path w="8875334" h="6630549">
                <a:moveTo>
                  <a:pt x="0" y="0"/>
                </a:moveTo>
                <a:lnTo>
                  <a:pt x="8875334" y="0"/>
                </a:lnTo>
                <a:lnTo>
                  <a:pt x="8875334" y="6630549"/>
                </a:lnTo>
                <a:lnTo>
                  <a:pt x="0" y="6630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1377867">
            <a:off x="15291477" y="-1555809"/>
            <a:ext cx="8875334" cy="6630549"/>
          </a:xfrm>
          <a:custGeom>
            <a:avLst/>
            <a:gdLst/>
            <a:ahLst/>
            <a:cxnLst/>
            <a:rect l="l" t="t" r="r" b="b"/>
            <a:pathLst>
              <a:path w="8875334" h="6630549">
                <a:moveTo>
                  <a:pt x="0" y="0"/>
                </a:moveTo>
                <a:lnTo>
                  <a:pt x="8875334" y="0"/>
                </a:lnTo>
                <a:lnTo>
                  <a:pt x="8875334" y="6630549"/>
                </a:lnTo>
                <a:lnTo>
                  <a:pt x="0" y="66305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flipH="1">
            <a:off x="8302862" y="6313118"/>
            <a:ext cx="7315200" cy="894789"/>
          </a:xfrm>
          <a:custGeom>
            <a:avLst/>
            <a:gdLst/>
            <a:ahLst/>
            <a:cxnLst/>
            <a:rect l="l" t="t" r="r" b="b"/>
            <a:pathLst>
              <a:path w="7315200" h="894789">
                <a:moveTo>
                  <a:pt x="7315200" y="0"/>
                </a:moveTo>
                <a:lnTo>
                  <a:pt x="0" y="0"/>
                </a:lnTo>
                <a:lnTo>
                  <a:pt x="0" y="894789"/>
                </a:lnTo>
                <a:lnTo>
                  <a:pt x="7315200" y="894789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1334862" y="1711840"/>
            <a:ext cx="2672358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u="sng">
                <a:solidFill>
                  <a:srgbClr val="000000"/>
                </a:solidFill>
                <a:latin typeface="Agrandir Bold"/>
              </a:rPr>
              <a:t>Key partners :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017642" y="4181967"/>
            <a:ext cx="9517576" cy="1164181"/>
          </a:xfrm>
          <a:custGeom>
            <a:avLst/>
            <a:gdLst/>
            <a:ahLst/>
            <a:cxnLst/>
            <a:rect l="l" t="t" r="r" b="b"/>
            <a:pathLst>
              <a:path w="9517576" h="1164181">
                <a:moveTo>
                  <a:pt x="9517576" y="0"/>
                </a:moveTo>
                <a:lnTo>
                  <a:pt x="0" y="0"/>
                </a:lnTo>
                <a:lnTo>
                  <a:pt x="0" y="1164182"/>
                </a:lnTo>
                <a:lnTo>
                  <a:pt x="9517576" y="1164182"/>
                </a:lnTo>
                <a:lnTo>
                  <a:pt x="9517576" y="0"/>
                </a:lnTo>
                <a:close/>
              </a:path>
            </a:pathLst>
          </a:custGeom>
          <a:blipFill>
            <a:blip r:embed="rId6">
              <a:alphaModFix amt="8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2263285" y="4375741"/>
            <a:ext cx="4994523" cy="860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 u="none" strike="noStrike" dirty="0">
                <a:solidFill>
                  <a:srgbClr val="000000"/>
                </a:solidFill>
                <a:latin typeface="Open Sans Bold"/>
              </a:rPr>
              <a:t>Public transport agencies</a:t>
            </a:r>
          </a:p>
          <a:p>
            <a:pPr marL="539746" lvl="1" indent="-269873" algn="just">
              <a:lnSpc>
                <a:spcPts val="3499"/>
              </a:lnSpc>
              <a:buFont typeface="Arial"/>
              <a:buChar char="•"/>
            </a:pPr>
            <a:r>
              <a:rPr lang="en-US" sz="2499" u="none" strike="noStrike" dirty="0">
                <a:solidFill>
                  <a:srgbClr val="000000"/>
                </a:solidFill>
                <a:latin typeface="Open Sans Bold"/>
              </a:rPr>
              <a:t>HSL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6286556" y="2109165"/>
            <a:ext cx="8323732" cy="1018151"/>
          </a:xfrm>
          <a:custGeom>
            <a:avLst/>
            <a:gdLst/>
            <a:ahLst/>
            <a:cxnLst/>
            <a:rect l="l" t="t" r="r" b="b"/>
            <a:pathLst>
              <a:path w="8323732" h="1018151">
                <a:moveTo>
                  <a:pt x="8323732" y="0"/>
                </a:moveTo>
                <a:lnTo>
                  <a:pt x="0" y="0"/>
                </a:lnTo>
                <a:lnTo>
                  <a:pt x="0" y="1018151"/>
                </a:lnTo>
                <a:lnTo>
                  <a:pt x="8323732" y="1018151"/>
                </a:lnTo>
                <a:lnTo>
                  <a:pt x="832373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7257808" y="2164215"/>
            <a:ext cx="5667629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 u="none" strike="noStrike">
                <a:solidFill>
                  <a:srgbClr val="000000"/>
                </a:solidFill>
                <a:latin typeface="Open Sans Bold"/>
              </a:rPr>
              <a:t>Disabled people's associations</a:t>
            </a:r>
          </a:p>
          <a:p>
            <a:pPr marL="539746" lvl="1" indent="-269873" algn="just">
              <a:lnSpc>
                <a:spcPts val="3499"/>
              </a:lnSpc>
              <a:buFont typeface="Arial"/>
              <a:buChar char="•"/>
            </a:pPr>
            <a:r>
              <a:rPr lang="en-US" sz="2499" u="none" strike="noStrike">
                <a:solidFill>
                  <a:srgbClr val="000000"/>
                </a:solidFill>
                <a:latin typeface="Open Sans Bold"/>
              </a:rPr>
              <a:t>invalidiliitto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86747" y="6587939"/>
            <a:ext cx="340985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 u="none" strike="noStrike">
                <a:solidFill>
                  <a:srgbClr val="000000"/>
                </a:solidFill>
                <a:latin typeface="Open Sans Bold"/>
              </a:rPr>
              <a:t>Municipal authorities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3456125" y="8398532"/>
            <a:ext cx="8285262" cy="1013446"/>
          </a:xfrm>
          <a:custGeom>
            <a:avLst/>
            <a:gdLst/>
            <a:ahLst/>
            <a:cxnLst/>
            <a:rect l="l" t="t" r="r" b="b"/>
            <a:pathLst>
              <a:path w="8285262" h="1013446">
                <a:moveTo>
                  <a:pt x="8285262" y="0"/>
                </a:moveTo>
                <a:lnTo>
                  <a:pt x="0" y="0"/>
                </a:lnTo>
                <a:lnTo>
                  <a:pt x="0" y="1013446"/>
                </a:lnTo>
                <a:lnTo>
                  <a:pt x="8285262" y="1013446"/>
                </a:lnTo>
                <a:lnTo>
                  <a:pt x="828526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3892919" y="8752855"/>
            <a:ext cx="6642299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99"/>
              </a:lnSpc>
              <a:spcBef>
                <a:spcPct val="0"/>
              </a:spcBef>
            </a:pPr>
            <a:r>
              <a:rPr lang="en-US" sz="2499" u="none" strike="noStrike">
                <a:solidFill>
                  <a:srgbClr val="000000"/>
                </a:solidFill>
                <a:latin typeface="Open Sans Bold"/>
              </a:rPr>
              <a:t>Research and development organisations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1944" y="571500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IV. BUSINESS MODEL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89006" y="3725326"/>
            <a:ext cx="3190103" cy="2772745"/>
            <a:chOff x="0" y="0"/>
            <a:chExt cx="947658" cy="8236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658" cy="823677"/>
            </a:xfrm>
            <a:custGeom>
              <a:avLst/>
              <a:gdLst/>
              <a:ahLst/>
              <a:cxnLst/>
              <a:rect l="l" t="t" r="r" b="b"/>
              <a:pathLst>
                <a:path w="947658" h="823677">
                  <a:moveTo>
                    <a:pt x="0" y="0"/>
                  </a:moveTo>
                  <a:lnTo>
                    <a:pt x="947658" y="0"/>
                  </a:lnTo>
                  <a:lnTo>
                    <a:pt x="947658" y="823677"/>
                  </a:lnTo>
                  <a:lnTo>
                    <a:pt x="0" y="823677"/>
                  </a:lnTo>
                  <a:close/>
                </a:path>
              </a:pathLst>
            </a:custGeom>
            <a:solidFill>
              <a:srgbClr val="D2938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947658" cy="871302"/>
            </a:xfrm>
            <a:prstGeom prst="rect">
              <a:avLst/>
            </a:prstGeom>
          </p:spPr>
          <p:txBody>
            <a:bodyPr lIns="46566" tIns="46566" rIns="46566" bIns="46566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Open Sans Bold"/>
                </a:rPr>
                <a:t>   Weaknesses :</a:t>
              </a:r>
            </a:p>
            <a:p>
              <a:pPr algn="ctr">
                <a:lnSpc>
                  <a:spcPts val="2659"/>
                </a:lnSpc>
              </a:pPr>
              <a:endParaRPr lang="en-US" sz="2499">
                <a:solidFill>
                  <a:srgbClr val="000000"/>
                </a:solidFill>
                <a:latin typeface="Open Sans Bold"/>
              </a:endParaRPr>
            </a:p>
            <a:p>
              <a:pPr marL="410209" lvl="1" indent="-205105" algn="l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Implementation Challenges</a:t>
              </a:r>
            </a:p>
            <a:p>
              <a:pPr marL="410209" lvl="1" indent="-205105" algn="l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User Adaptation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35303" y="6785195"/>
            <a:ext cx="3190103" cy="2772745"/>
            <a:chOff x="0" y="0"/>
            <a:chExt cx="947658" cy="8236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47658" cy="823677"/>
            </a:xfrm>
            <a:custGeom>
              <a:avLst/>
              <a:gdLst/>
              <a:ahLst/>
              <a:cxnLst/>
              <a:rect l="l" t="t" r="r" b="b"/>
              <a:pathLst>
                <a:path w="947658" h="823677">
                  <a:moveTo>
                    <a:pt x="0" y="0"/>
                  </a:moveTo>
                  <a:lnTo>
                    <a:pt x="947658" y="0"/>
                  </a:lnTo>
                  <a:lnTo>
                    <a:pt x="947658" y="823677"/>
                  </a:lnTo>
                  <a:lnTo>
                    <a:pt x="0" y="823677"/>
                  </a:lnTo>
                  <a:close/>
                </a:path>
              </a:pathLst>
            </a:custGeom>
            <a:solidFill>
              <a:srgbClr val="61A2D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947658" cy="871302"/>
            </a:xfrm>
            <a:prstGeom prst="rect">
              <a:avLst/>
            </a:prstGeom>
          </p:spPr>
          <p:txBody>
            <a:bodyPr lIns="46566" tIns="46566" rIns="46566" bIns="46566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Open Sans Bold"/>
                </a:rPr>
                <a:t>   Opportunities :</a:t>
              </a:r>
            </a:p>
            <a:p>
              <a:pPr algn="just">
                <a:lnSpc>
                  <a:spcPts val="2659"/>
                </a:lnSpc>
              </a:pPr>
              <a:endParaRPr lang="en-US" sz="2499">
                <a:solidFill>
                  <a:srgbClr val="000000"/>
                </a:solidFill>
                <a:latin typeface="Open Sans Bold"/>
              </a:endParaRPr>
            </a:p>
            <a:p>
              <a:pPr marL="410209" lvl="1" indent="-205105" algn="just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Market Expansion</a:t>
              </a:r>
            </a:p>
            <a:p>
              <a:pPr marL="410209" lvl="1" indent="-205105" algn="just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Partnership Opportunities</a:t>
              </a:r>
            </a:p>
            <a:p>
              <a:pPr marL="410209" lvl="1" indent="-205105" algn="just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Competitive Advantage</a:t>
              </a:r>
            </a:p>
            <a:p>
              <a:pPr algn="just">
                <a:lnSpc>
                  <a:spcPts val="2659"/>
                </a:lnSpc>
              </a:pPr>
              <a:endParaRPr lang="en-US" sz="1899">
                <a:solidFill>
                  <a:srgbClr val="000000"/>
                </a:solidFill>
                <a:latin typeface="Open San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5303" y="3725326"/>
            <a:ext cx="3190103" cy="2772745"/>
            <a:chOff x="0" y="0"/>
            <a:chExt cx="947658" cy="8236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47658" cy="823677"/>
            </a:xfrm>
            <a:custGeom>
              <a:avLst/>
              <a:gdLst/>
              <a:ahLst/>
              <a:cxnLst/>
              <a:rect l="l" t="t" r="r" b="b"/>
              <a:pathLst>
                <a:path w="947658" h="823677">
                  <a:moveTo>
                    <a:pt x="0" y="0"/>
                  </a:moveTo>
                  <a:lnTo>
                    <a:pt x="947658" y="0"/>
                  </a:lnTo>
                  <a:lnTo>
                    <a:pt x="947658" y="823677"/>
                  </a:lnTo>
                  <a:lnTo>
                    <a:pt x="0" y="823677"/>
                  </a:lnTo>
                  <a:close/>
                </a:path>
              </a:pathLst>
            </a:custGeom>
            <a:solidFill>
              <a:srgbClr val="ACC8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947658" cy="871302"/>
            </a:xfrm>
            <a:prstGeom prst="rect">
              <a:avLst/>
            </a:prstGeom>
          </p:spPr>
          <p:txBody>
            <a:bodyPr lIns="46566" tIns="46566" rIns="46566" bIns="46566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Open Sans Bold"/>
                </a:rPr>
                <a:t>   Strengths :</a:t>
              </a:r>
            </a:p>
            <a:p>
              <a:pPr algn="ctr">
                <a:lnSpc>
                  <a:spcPts val="2659"/>
                </a:lnSpc>
              </a:pPr>
              <a:endParaRPr lang="en-US" sz="2499">
                <a:solidFill>
                  <a:srgbClr val="000000"/>
                </a:solidFill>
                <a:latin typeface="Open Sans Bold"/>
              </a:endParaRPr>
            </a:p>
            <a:p>
              <a:pPr marL="410209" lvl="1" indent="-205105" algn="l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Innovative Features</a:t>
              </a:r>
            </a:p>
            <a:p>
              <a:pPr marL="410209" lvl="1" indent="-205105" algn="l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Client-Centric Approach</a:t>
              </a:r>
            </a:p>
            <a:p>
              <a:pPr marL="410209" lvl="1" indent="-205105" algn="l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Technical Expertise</a:t>
              </a:r>
            </a:p>
            <a:p>
              <a:pPr marL="410209" lvl="1" indent="-205105" algn="l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Collaboration</a:t>
              </a:r>
            </a:p>
            <a:p>
              <a:pPr algn="ctr">
                <a:lnSpc>
                  <a:spcPts val="2659"/>
                </a:lnSpc>
              </a:pPr>
              <a:endParaRPr lang="en-US" sz="1899">
                <a:solidFill>
                  <a:srgbClr val="000000"/>
                </a:solidFill>
                <a:latin typeface="Open San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89006" y="6785195"/>
            <a:ext cx="3190103" cy="2772745"/>
            <a:chOff x="0" y="0"/>
            <a:chExt cx="947658" cy="823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7658" cy="823677"/>
            </a:xfrm>
            <a:custGeom>
              <a:avLst/>
              <a:gdLst/>
              <a:ahLst/>
              <a:cxnLst/>
              <a:rect l="l" t="t" r="r" b="b"/>
              <a:pathLst>
                <a:path w="947658" h="823677">
                  <a:moveTo>
                    <a:pt x="0" y="0"/>
                  </a:moveTo>
                  <a:lnTo>
                    <a:pt x="947658" y="0"/>
                  </a:lnTo>
                  <a:lnTo>
                    <a:pt x="947658" y="823677"/>
                  </a:lnTo>
                  <a:lnTo>
                    <a:pt x="0" y="823677"/>
                  </a:lnTo>
                  <a:close/>
                </a:path>
              </a:pathLst>
            </a:custGeom>
            <a:solidFill>
              <a:srgbClr val="C6DFD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947658" cy="871302"/>
            </a:xfrm>
            <a:prstGeom prst="rect">
              <a:avLst/>
            </a:prstGeom>
          </p:spPr>
          <p:txBody>
            <a:bodyPr lIns="46566" tIns="46566" rIns="46566" bIns="46566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Open Sans Bold"/>
                </a:rPr>
                <a:t>   Threats :</a:t>
              </a:r>
            </a:p>
            <a:p>
              <a:pPr algn="ctr">
                <a:lnSpc>
                  <a:spcPts val="2659"/>
                </a:lnSpc>
              </a:pPr>
              <a:endParaRPr lang="en-US" sz="2499">
                <a:solidFill>
                  <a:srgbClr val="000000"/>
                </a:solidFill>
                <a:latin typeface="Open Sans Bold"/>
              </a:endParaRPr>
            </a:p>
            <a:p>
              <a:pPr marL="410209" lvl="1" indent="-205105" algn="just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Competitive Pressure</a:t>
              </a:r>
            </a:p>
            <a:p>
              <a:pPr marL="410209" lvl="1" indent="-205105" algn="just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Regulatory Compliance</a:t>
              </a:r>
            </a:p>
            <a:p>
              <a:pPr marL="410209" lvl="1" indent="-205105" algn="just">
                <a:lnSpc>
                  <a:spcPts val="2659"/>
                </a:lnSpc>
                <a:buAutoNum type="arabicPeriod"/>
              </a:pPr>
              <a:r>
                <a:rPr lang="en-US" sz="1899">
                  <a:solidFill>
                    <a:srgbClr val="000000"/>
                  </a:solidFill>
                  <a:latin typeface="Open Sans"/>
                </a:rPr>
                <a:t>Technological Limitations</a:t>
              </a:r>
            </a:p>
            <a:p>
              <a:pPr algn="ctr">
                <a:lnSpc>
                  <a:spcPts val="2659"/>
                </a:lnSpc>
              </a:pPr>
              <a:endParaRPr lang="en-US" sz="1899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6167892" y="2659776"/>
            <a:ext cx="5110445" cy="1277611"/>
          </a:xfrm>
          <a:custGeom>
            <a:avLst/>
            <a:gdLst/>
            <a:ahLst/>
            <a:cxnLst/>
            <a:rect l="l" t="t" r="r" b="b"/>
            <a:pathLst>
              <a:path w="5110445" h="1277611">
                <a:moveTo>
                  <a:pt x="0" y="0"/>
                </a:moveTo>
                <a:lnTo>
                  <a:pt x="5110446" y="0"/>
                </a:lnTo>
                <a:lnTo>
                  <a:pt x="5110446" y="1277612"/>
                </a:lnTo>
                <a:lnTo>
                  <a:pt x="0" y="1277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 rot="-1463323">
            <a:off x="15200493" y="-663708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4" y="0"/>
                </a:lnTo>
                <a:lnTo>
                  <a:pt x="6175014" y="4809201"/>
                </a:lnTo>
                <a:lnTo>
                  <a:pt x="0" y="4809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-1463323">
            <a:off x="-2409756" y="6525633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1"/>
                </a:lnTo>
                <a:lnTo>
                  <a:pt x="0" y="48092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416695" y="1674217"/>
            <a:ext cx="15454610" cy="5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Open Sans Bold"/>
              </a:rPr>
              <a:t>To reinforce the feasibility of our project, we carried out a SWOT analysis 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1944" y="395288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IV. BUSINESS MODEL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63323">
            <a:off x="-1159785" y="-1141043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896562" y="6662892"/>
            <a:ext cx="6782875" cy="5067323"/>
          </a:xfrm>
          <a:custGeom>
            <a:avLst/>
            <a:gdLst/>
            <a:ahLst/>
            <a:cxnLst/>
            <a:rect l="l" t="t" r="r" b="b"/>
            <a:pathLst>
              <a:path w="6782875" h="5067323">
                <a:moveTo>
                  <a:pt x="0" y="0"/>
                </a:moveTo>
                <a:lnTo>
                  <a:pt x="6782876" y="0"/>
                </a:lnTo>
                <a:lnTo>
                  <a:pt x="6782876" y="5067324"/>
                </a:lnTo>
                <a:lnTo>
                  <a:pt x="0" y="50673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2282571" y="5242065"/>
            <a:ext cx="2933321" cy="2841654"/>
          </a:xfrm>
          <a:custGeom>
            <a:avLst/>
            <a:gdLst/>
            <a:ahLst/>
            <a:cxnLst/>
            <a:rect l="l" t="t" r="r" b="b"/>
            <a:pathLst>
              <a:path w="2933321" h="2841654">
                <a:moveTo>
                  <a:pt x="0" y="0"/>
                </a:moveTo>
                <a:lnTo>
                  <a:pt x="2933320" y="0"/>
                </a:lnTo>
                <a:lnTo>
                  <a:pt x="2933320" y="2841655"/>
                </a:lnTo>
                <a:lnTo>
                  <a:pt x="0" y="2841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1558218" y="1890253"/>
            <a:ext cx="3182243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r>
              <a:rPr lang="en-US" sz="3300" u="sng" strike="noStrike">
                <a:solidFill>
                  <a:srgbClr val="000000"/>
                </a:solidFill>
                <a:latin typeface="Agrandir Bold"/>
              </a:rPr>
              <a:t>Key resources 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0058" y="3730386"/>
            <a:ext cx="5152579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solidFill>
                  <a:srgbClr val="000000"/>
                </a:solidFill>
                <a:latin typeface="Open Sans Bold"/>
              </a:rPr>
              <a:t>Software development team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9547" y="6735929"/>
            <a:ext cx="423996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2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Open Sans Bold"/>
              </a:rPr>
              <a:t>Strategic partnerships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84416" y="2278652"/>
            <a:ext cx="6045784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42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Open Sans Bold"/>
              </a:rPr>
              <a:t>Technology and infrastructure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42162" y="6949319"/>
            <a:ext cx="3773438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42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Open Sans Bold"/>
              </a:rPr>
              <a:t>Data and content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764071" y="2694440"/>
            <a:ext cx="3495229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2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Open Sans Bold"/>
              </a:rPr>
              <a:t>Technical support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0094" y="339633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IV. BUSINESS MODEL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1921" y="4381640"/>
            <a:ext cx="2203771" cy="860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Open Sans"/>
              </a:rPr>
              <a:t>Python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Open Sans"/>
              </a:rPr>
              <a:t>SQL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6947" y="7459829"/>
            <a:ext cx="224254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HSL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invalidiliitto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39238" y="4962842"/>
            <a:ext cx="952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6495091" y="3345694"/>
            <a:ext cx="3537843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Accessibility filters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Voice assistance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Accessible terminals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Inclusive signage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Beacon technology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49231" y="3351291"/>
            <a:ext cx="4504879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24/7 technical support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742162" y="7493998"/>
            <a:ext cx="495945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Open Sans"/>
              </a:rPr>
              <a:t>Accessibility features at stops 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Open Sans"/>
              </a:rPr>
              <a:t>Develop algorithms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463323">
            <a:off x="-1384341" y="-307054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5392187" y="7049005"/>
            <a:ext cx="6782875" cy="5067323"/>
          </a:xfrm>
          <a:custGeom>
            <a:avLst/>
            <a:gdLst/>
            <a:ahLst/>
            <a:cxnLst/>
            <a:rect l="l" t="t" r="r" b="b"/>
            <a:pathLst>
              <a:path w="6782875" h="5067323">
                <a:moveTo>
                  <a:pt x="0" y="0"/>
                </a:moveTo>
                <a:lnTo>
                  <a:pt x="6782875" y="0"/>
                </a:lnTo>
                <a:lnTo>
                  <a:pt x="6782875" y="5067323"/>
                </a:lnTo>
                <a:lnTo>
                  <a:pt x="0" y="50673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926824" y="1948831"/>
          <a:ext cx="16434352" cy="8115301"/>
        </p:xfrm>
        <a:graphic>
          <a:graphicData uri="http://schemas.openxmlformats.org/drawingml/2006/table">
            <a:tbl>
              <a:tblPr/>
              <a:tblGrid>
                <a:gridCol w="768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2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2888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pen Sans Bold"/>
                        </a:rPr>
                        <a:t>Category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Open Sans Bold"/>
                        </a:rPr>
                        <a:t>Cost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 Bold"/>
                        </a:rPr>
                        <a:t>AI Tab Development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€50,000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 Bold"/>
                        </a:rPr>
                        <a:t>Training &amp; Data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marL="367026" lvl="1" indent="-183513" algn="l">
                        <a:lnSpc>
                          <a:spcPts val="237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Staff Training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€5,000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marL="367026" lvl="1" indent="-183513" algn="l">
                        <a:lnSpc>
                          <a:spcPts val="237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Data Acquisition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€10,000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 Bold"/>
                        </a:rPr>
                        <a:t>Infrastructure &amp; Maintenance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marL="367026" lvl="1" indent="-183513" algn="l">
                        <a:lnSpc>
                          <a:spcPts val="237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Upgrade &amp; Maintenance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€15,000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 Bold"/>
                        </a:rPr>
                        <a:t>Technical Support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marL="367026" lvl="1" indent="-183513" algn="l">
                        <a:lnSpc>
                          <a:spcPts val="237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Staff Support &amp; Tools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€10,000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6056"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 Bold"/>
                        </a:rPr>
                        <a:t>Contingency Reserve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Open Sans"/>
                        </a:rPr>
                        <a:t>€10,000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87909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FF3131"/>
                          </a:solidFill>
                          <a:latin typeface="Open Sans Bold"/>
                        </a:rPr>
                        <a:t>Total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FF3131"/>
                          </a:solidFill>
                          <a:latin typeface="Open Sans Bold"/>
                        </a:rPr>
                        <a:t>€105 000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945874" y="1196883"/>
            <a:ext cx="8722056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u="sng" strike="noStrike">
                <a:solidFill>
                  <a:srgbClr val="000000"/>
                </a:solidFill>
                <a:latin typeface="Agrandir Bold"/>
              </a:rPr>
              <a:t>Cost Structure 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0094" y="339633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IV. BUSINESS MODEL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03883" y="-542937"/>
            <a:ext cx="6782875" cy="5067323"/>
          </a:xfrm>
          <a:custGeom>
            <a:avLst/>
            <a:gdLst/>
            <a:ahLst/>
            <a:cxnLst/>
            <a:rect l="l" t="t" r="r" b="b"/>
            <a:pathLst>
              <a:path w="6782875" h="5067323">
                <a:moveTo>
                  <a:pt x="0" y="0"/>
                </a:moveTo>
                <a:lnTo>
                  <a:pt x="6782875" y="0"/>
                </a:lnTo>
                <a:lnTo>
                  <a:pt x="6782875" y="5067324"/>
                </a:lnTo>
                <a:lnTo>
                  <a:pt x="0" y="50673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5319293" y="5076825"/>
            <a:ext cx="12279930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Ads on Traffic Lights: QR code stickers used for advertisement.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Station Ads: QR codes placed in and around transportation stations.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Onboard Ads: Advertising on TV screens inside buses.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4614390"/>
            <a:ext cx="4139160" cy="5267224"/>
          </a:xfrm>
          <a:custGeom>
            <a:avLst/>
            <a:gdLst/>
            <a:ahLst/>
            <a:cxnLst/>
            <a:rect l="l" t="t" r="r" b="b"/>
            <a:pathLst>
              <a:path w="4139160" h="5267224">
                <a:moveTo>
                  <a:pt x="0" y="0"/>
                </a:moveTo>
                <a:lnTo>
                  <a:pt x="4139160" y="0"/>
                </a:lnTo>
                <a:lnTo>
                  <a:pt x="4139160" y="5267224"/>
                </a:lnTo>
                <a:lnTo>
                  <a:pt x="0" y="5267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4896562" y="7093734"/>
            <a:ext cx="6782875" cy="5067323"/>
          </a:xfrm>
          <a:custGeom>
            <a:avLst/>
            <a:gdLst/>
            <a:ahLst/>
            <a:cxnLst/>
            <a:rect l="l" t="t" r="r" b="b"/>
            <a:pathLst>
              <a:path w="6782875" h="5067323">
                <a:moveTo>
                  <a:pt x="0" y="0"/>
                </a:moveTo>
                <a:lnTo>
                  <a:pt x="6782876" y="0"/>
                </a:lnTo>
                <a:lnTo>
                  <a:pt x="6782876" y="5067324"/>
                </a:lnTo>
                <a:lnTo>
                  <a:pt x="0" y="50673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5423426" y="5143500"/>
            <a:ext cx="511131" cy="527434"/>
          </a:xfrm>
          <a:custGeom>
            <a:avLst/>
            <a:gdLst/>
            <a:ahLst/>
            <a:cxnLst/>
            <a:rect l="l" t="t" r="r" b="b"/>
            <a:pathLst>
              <a:path w="511131" h="527434">
                <a:moveTo>
                  <a:pt x="0" y="0"/>
                </a:moveTo>
                <a:lnTo>
                  <a:pt x="511131" y="0"/>
                </a:lnTo>
                <a:lnTo>
                  <a:pt x="511131" y="527434"/>
                </a:lnTo>
                <a:lnTo>
                  <a:pt x="0" y="527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028700" y="876300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FFFFFF"/>
                </a:solidFill>
                <a:latin typeface="Agrandir Bold"/>
              </a:rPr>
              <a:t>V. MARKET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551590"/>
            <a:ext cx="15932604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4"/>
              </a:lnSpc>
            </a:pPr>
            <a:r>
              <a:rPr lang="en-US" sz="2499">
                <a:solidFill>
                  <a:srgbClr val="FFFFFF"/>
                </a:solidFill>
                <a:latin typeface="Open Sans"/>
              </a:rPr>
              <a:t>Our target market includes individuals with disabilities, caregivers, and the general public in Helsinki's public transport system, with a potential reach of 600,000 daily passengers, presenting a substantial market opportunity.</a:t>
            </a:r>
          </a:p>
        </p:txBody>
      </p:sp>
      <p:sp>
        <p:nvSpPr>
          <p:cNvPr id="9" name="Freeform 9"/>
          <p:cNvSpPr/>
          <p:nvPr/>
        </p:nvSpPr>
        <p:spPr>
          <a:xfrm>
            <a:off x="5423426" y="6318634"/>
            <a:ext cx="511131" cy="527434"/>
          </a:xfrm>
          <a:custGeom>
            <a:avLst/>
            <a:gdLst/>
            <a:ahLst/>
            <a:cxnLst/>
            <a:rect l="l" t="t" r="r" b="b"/>
            <a:pathLst>
              <a:path w="511131" h="527434">
                <a:moveTo>
                  <a:pt x="0" y="0"/>
                </a:moveTo>
                <a:lnTo>
                  <a:pt x="511131" y="0"/>
                </a:lnTo>
                <a:lnTo>
                  <a:pt x="511131" y="527433"/>
                </a:lnTo>
                <a:lnTo>
                  <a:pt x="0" y="5274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5423426" y="7522342"/>
            <a:ext cx="511131" cy="527434"/>
          </a:xfrm>
          <a:custGeom>
            <a:avLst/>
            <a:gdLst/>
            <a:ahLst/>
            <a:cxnLst/>
            <a:rect l="l" t="t" r="r" b="b"/>
            <a:pathLst>
              <a:path w="511131" h="527434">
                <a:moveTo>
                  <a:pt x="0" y="0"/>
                </a:moveTo>
                <a:lnTo>
                  <a:pt x="511131" y="0"/>
                </a:lnTo>
                <a:lnTo>
                  <a:pt x="511131" y="527434"/>
                </a:lnTo>
                <a:lnTo>
                  <a:pt x="0" y="527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8777" y="571500"/>
            <a:ext cx="1657052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VI) VISION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6852" y="1976081"/>
            <a:ext cx="17259300" cy="2699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4"/>
              </a:lnSpc>
            </a:pPr>
            <a:r>
              <a:rPr lang="en-US" sz="5499">
                <a:solidFill>
                  <a:srgbClr val="0086CE"/>
                </a:solidFill>
                <a:latin typeface="Arimo Bold"/>
              </a:rPr>
              <a:t>ENSURE AN INCLUSIVE AND ACCESSIBLE ENVIRONMENT, WITH A FOCUS ON ENHANCING PUBLIC TRANSPORTATION ACCESSIBILITY.</a:t>
            </a:r>
          </a:p>
        </p:txBody>
      </p:sp>
      <p:sp>
        <p:nvSpPr>
          <p:cNvPr id="4" name="Freeform 4"/>
          <p:cNvSpPr/>
          <p:nvPr/>
        </p:nvSpPr>
        <p:spPr>
          <a:xfrm>
            <a:off x="5341294" y="5394247"/>
            <a:ext cx="7475039" cy="4892753"/>
          </a:xfrm>
          <a:custGeom>
            <a:avLst/>
            <a:gdLst/>
            <a:ahLst/>
            <a:cxnLst/>
            <a:rect l="l" t="t" r="r" b="b"/>
            <a:pathLst>
              <a:path w="7475039" h="4892753">
                <a:moveTo>
                  <a:pt x="0" y="0"/>
                </a:moveTo>
                <a:lnTo>
                  <a:pt x="7475039" y="0"/>
                </a:lnTo>
                <a:lnTo>
                  <a:pt x="7475039" y="4892753"/>
                </a:lnTo>
                <a:lnTo>
                  <a:pt x="0" y="4892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1463323">
            <a:off x="-2398731" y="6853699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-1463323">
            <a:off x="15871774" y="-1856913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4" y="0"/>
                </a:lnTo>
                <a:lnTo>
                  <a:pt x="6175014" y="4809201"/>
                </a:lnTo>
                <a:lnTo>
                  <a:pt x="0" y="4809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5239" y="876300"/>
            <a:ext cx="16400934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20"/>
              </a:lnSpc>
              <a:spcBef>
                <a:spcPct val="0"/>
              </a:spcBef>
            </a:pPr>
            <a:r>
              <a:rPr lang="en-US" sz="5100" u="none" strike="noStrike">
                <a:solidFill>
                  <a:srgbClr val="000000"/>
                </a:solidFill>
                <a:latin typeface="Agrandir Bold"/>
              </a:rPr>
              <a:t>VII) FOR THE FUTURE STUDIES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5714" y="3460117"/>
            <a:ext cx="16504061" cy="4780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Traffic Light Notification System: Implementation of AirTag technology to alert nearby users of traffic lights.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</a:endParaRP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</a:rPr>
              <a:t>Voice Command Support: Integration of voice commands allows users to interact hands-free, improving accessibility and convenience.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</a:endParaRP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Freeform 4"/>
          <p:cNvSpPr/>
          <p:nvPr/>
        </p:nvSpPr>
        <p:spPr>
          <a:xfrm rot="-1463323">
            <a:off x="12955605" y="-2404601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933450" y="3526792"/>
            <a:ext cx="511131" cy="527434"/>
          </a:xfrm>
          <a:custGeom>
            <a:avLst/>
            <a:gdLst/>
            <a:ahLst/>
            <a:cxnLst/>
            <a:rect l="l" t="t" r="r" b="b"/>
            <a:pathLst>
              <a:path w="511131" h="527434">
                <a:moveTo>
                  <a:pt x="0" y="0"/>
                </a:moveTo>
                <a:lnTo>
                  <a:pt x="511131" y="0"/>
                </a:lnTo>
                <a:lnTo>
                  <a:pt x="511131" y="527434"/>
                </a:lnTo>
                <a:lnTo>
                  <a:pt x="0" y="527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933450" y="5883912"/>
            <a:ext cx="511131" cy="527434"/>
          </a:xfrm>
          <a:custGeom>
            <a:avLst/>
            <a:gdLst/>
            <a:ahLst/>
            <a:cxnLst/>
            <a:rect l="l" t="t" r="r" b="b"/>
            <a:pathLst>
              <a:path w="511131" h="527434">
                <a:moveTo>
                  <a:pt x="0" y="0"/>
                </a:moveTo>
                <a:lnTo>
                  <a:pt x="511131" y="0"/>
                </a:lnTo>
                <a:lnTo>
                  <a:pt x="511131" y="527434"/>
                </a:lnTo>
                <a:lnTo>
                  <a:pt x="0" y="527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463323">
            <a:off x="-497068" y="7824106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311747">
            <a:off x="15323343" y="1311057"/>
            <a:ext cx="2370808" cy="2370808"/>
          </a:xfrm>
          <a:custGeom>
            <a:avLst/>
            <a:gdLst/>
            <a:ahLst/>
            <a:cxnLst/>
            <a:rect l="l" t="t" r="r" b="b"/>
            <a:pathLst>
              <a:path w="2370808" h="2370808">
                <a:moveTo>
                  <a:pt x="0" y="0"/>
                </a:moveTo>
                <a:lnTo>
                  <a:pt x="2370808" y="0"/>
                </a:lnTo>
                <a:lnTo>
                  <a:pt x="2370808" y="2370808"/>
                </a:lnTo>
                <a:lnTo>
                  <a:pt x="0" y="2370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463323">
            <a:off x="13193426" y="6725735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1"/>
                </a:lnTo>
                <a:lnTo>
                  <a:pt x="0" y="4809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893564" y="3905021"/>
            <a:ext cx="16519922" cy="146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>
                <a:solidFill>
                  <a:srgbClr val="FFFFFF"/>
                </a:solidFill>
                <a:latin typeface="Open Sans Bold"/>
              </a:rPr>
              <a:t>Thank you for your attention ! </a:t>
            </a:r>
          </a:p>
        </p:txBody>
      </p:sp>
      <p:sp>
        <p:nvSpPr>
          <p:cNvPr id="5" name="Freeform 5"/>
          <p:cNvSpPr/>
          <p:nvPr/>
        </p:nvSpPr>
        <p:spPr>
          <a:xfrm>
            <a:off x="471922" y="9130336"/>
            <a:ext cx="3243155" cy="919701"/>
          </a:xfrm>
          <a:custGeom>
            <a:avLst/>
            <a:gdLst/>
            <a:ahLst/>
            <a:cxnLst/>
            <a:rect l="l" t="t" r="r" b="b"/>
            <a:pathLst>
              <a:path w="3243155" h="919701">
                <a:moveTo>
                  <a:pt x="0" y="0"/>
                </a:moveTo>
                <a:lnTo>
                  <a:pt x="3243155" y="0"/>
                </a:lnTo>
                <a:lnTo>
                  <a:pt x="3243155" y="919700"/>
                </a:lnTo>
                <a:lnTo>
                  <a:pt x="0" y="919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4327532" y="8989246"/>
            <a:ext cx="2046758" cy="1092881"/>
          </a:xfrm>
          <a:custGeom>
            <a:avLst/>
            <a:gdLst/>
            <a:ahLst/>
            <a:cxnLst/>
            <a:rect l="l" t="t" r="r" b="b"/>
            <a:pathLst>
              <a:path w="2046758" h="1092881">
                <a:moveTo>
                  <a:pt x="0" y="0"/>
                </a:moveTo>
                <a:lnTo>
                  <a:pt x="2046758" y="0"/>
                </a:lnTo>
                <a:lnTo>
                  <a:pt x="2046758" y="1092881"/>
                </a:lnTo>
                <a:lnTo>
                  <a:pt x="0" y="10928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24" t="-8440" r="-8879" b="-880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0980923" y="9100780"/>
            <a:ext cx="2990195" cy="771107"/>
          </a:xfrm>
          <a:custGeom>
            <a:avLst/>
            <a:gdLst/>
            <a:ahLst/>
            <a:cxnLst/>
            <a:rect l="l" t="t" r="r" b="b"/>
            <a:pathLst>
              <a:path w="2990195" h="771107">
                <a:moveTo>
                  <a:pt x="0" y="0"/>
                </a:moveTo>
                <a:lnTo>
                  <a:pt x="2990194" y="0"/>
                </a:lnTo>
                <a:lnTo>
                  <a:pt x="2990194" y="771108"/>
                </a:lnTo>
                <a:lnTo>
                  <a:pt x="0" y="7711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561" t="-2216" b="-661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4580717" y="8989246"/>
            <a:ext cx="3112442" cy="829985"/>
          </a:xfrm>
          <a:custGeom>
            <a:avLst/>
            <a:gdLst/>
            <a:ahLst/>
            <a:cxnLst/>
            <a:rect l="l" t="t" r="r" b="b"/>
            <a:pathLst>
              <a:path w="3112442" h="829985">
                <a:moveTo>
                  <a:pt x="0" y="0"/>
                </a:moveTo>
                <a:lnTo>
                  <a:pt x="3112442" y="0"/>
                </a:lnTo>
                <a:lnTo>
                  <a:pt x="3112442" y="829984"/>
                </a:lnTo>
                <a:lnTo>
                  <a:pt x="0" y="8299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7084645" y="9076953"/>
            <a:ext cx="3269637" cy="877639"/>
          </a:xfrm>
          <a:custGeom>
            <a:avLst/>
            <a:gdLst/>
            <a:ahLst/>
            <a:cxnLst/>
            <a:rect l="l" t="t" r="r" b="b"/>
            <a:pathLst>
              <a:path w="3269637" h="877639">
                <a:moveTo>
                  <a:pt x="0" y="0"/>
                </a:moveTo>
                <a:lnTo>
                  <a:pt x="3269638" y="0"/>
                </a:lnTo>
                <a:lnTo>
                  <a:pt x="3269638" y="877639"/>
                </a:lnTo>
                <a:lnTo>
                  <a:pt x="0" y="8776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6087304">
            <a:off x="-1449551" y="-987461"/>
            <a:ext cx="6175015" cy="4809202"/>
          </a:xfrm>
          <a:custGeom>
            <a:avLst/>
            <a:gdLst/>
            <a:ahLst/>
            <a:cxnLst/>
            <a:rect l="l" t="t" r="r" b="b"/>
            <a:pathLst>
              <a:path w="6175015" h="4809202">
                <a:moveTo>
                  <a:pt x="0" y="0"/>
                </a:moveTo>
                <a:lnTo>
                  <a:pt x="6175015" y="0"/>
                </a:lnTo>
                <a:lnTo>
                  <a:pt x="6175015" y="4809202"/>
                </a:lnTo>
                <a:lnTo>
                  <a:pt x="0" y="48092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-6561480">
            <a:off x="-496973" y="2444757"/>
            <a:ext cx="2781073" cy="286708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8099999">
            <a:off x="16022949" y="4231857"/>
            <a:ext cx="2781073" cy="2867086"/>
          </a:xfrm>
          <a:prstGeom prst="rect">
            <a:avLst/>
          </a:prstGeom>
        </p:spPr>
      </p:pic>
      <p:sp>
        <p:nvSpPr>
          <p:cNvPr id="13" name="Freeform 13"/>
          <p:cNvSpPr/>
          <p:nvPr/>
        </p:nvSpPr>
        <p:spPr>
          <a:xfrm>
            <a:off x="743988" y="308816"/>
            <a:ext cx="1787936" cy="1787936"/>
          </a:xfrm>
          <a:custGeom>
            <a:avLst/>
            <a:gdLst/>
            <a:ahLst/>
            <a:cxnLst/>
            <a:rect l="l" t="t" r="r" b="b"/>
            <a:pathLst>
              <a:path w="1787936" h="1787936">
                <a:moveTo>
                  <a:pt x="0" y="0"/>
                </a:moveTo>
                <a:lnTo>
                  <a:pt x="1787936" y="0"/>
                </a:lnTo>
                <a:lnTo>
                  <a:pt x="1787936" y="1787936"/>
                </a:lnTo>
                <a:lnTo>
                  <a:pt x="0" y="178793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Box 14"/>
          <p:cNvSpPr txBox="1"/>
          <p:nvPr/>
        </p:nvSpPr>
        <p:spPr>
          <a:xfrm>
            <a:off x="14666442" y="121491"/>
            <a:ext cx="12691526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Roboto"/>
              </a:rPr>
              <a:t>BIP 2024 - Reindeer code NFC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687</Words>
  <Application>Microsoft Office PowerPoint</Application>
  <PresentationFormat>Personnalisé</PresentationFormat>
  <Paragraphs>154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7" baseType="lpstr">
      <vt:lpstr>Agrandir Medium</vt:lpstr>
      <vt:lpstr>Open Sans</vt:lpstr>
      <vt:lpstr>Arimo Bold</vt:lpstr>
      <vt:lpstr>Roboto</vt:lpstr>
      <vt:lpstr>Open Sans Bold</vt:lpstr>
      <vt:lpstr>Agrandir</vt:lpstr>
      <vt:lpstr>Calibri</vt:lpstr>
      <vt:lpstr>Arial</vt:lpstr>
      <vt:lpstr>Agrandir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[Taille originale] Présentation Simple et Basique Coloré Gouttes</dc:title>
  <dc:creator>morgane baldari</dc:creator>
  <cp:lastModifiedBy>morgane baldari</cp:lastModifiedBy>
  <cp:revision>3</cp:revision>
  <dcterms:created xsi:type="dcterms:W3CDTF">2006-08-16T00:00:00Z</dcterms:created>
  <dcterms:modified xsi:type="dcterms:W3CDTF">2024-05-25T15:20:48Z</dcterms:modified>
  <dc:identifier>DAGE0oVolHo</dc:identifier>
</cp:coreProperties>
</file>