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3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5/6/2025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5/6/2025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5/6/2025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5/6/2025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7DBF64-CACB-28E5-CB9B-DFA2E4A19A3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RGESN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BD3E00F-755B-7AD9-CB80-C4EBCAB3FF7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207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BE05E3-0C39-2FF8-8C76-D1E7FC8B6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C’est quoi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2BDDB82-64A9-3340-9BCB-7CBF152847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Le Référentiel dont objectif est</a:t>
            </a:r>
          </a:p>
          <a:p>
            <a:pPr lvl="1"/>
            <a:r>
              <a:rPr lang="fr-FR" dirty="0"/>
              <a:t>Eco-conception des services numérique </a:t>
            </a:r>
          </a:p>
          <a:p>
            <a:r>
              <a:rPr lang="fr-FR" dirty="0"/>
              <a:t>Applicable:</a:t>
            </a:r>
          </a:p>
          <a:p>
            <a:pPr lvl="2"/>
            <a:r>
              <a:rPr lang="fr-FR" dirty="0"/>
              <a:t>En amont du projet</a:t>
            </a:r>
          </a:p>
          <a:p>
            <a:pPr lvl="2"/>
            <a:r>
              <a:rPr lang="fr-FR" dirty="0"/>
              <a:t>Conception </a:t>
            </a:r>
          </a:p>
          <a:p>
            <a:pPr lvl="2"/>
            <a:r>
              <a:rPr lang="fr-FR" dirty="0"/>
              <a:t>production</a:t>
            </a:r>
          </a:p>
        </p:txBody>
      </p:sp>
    </p:spTree>
    <p:extLst>
      <p:ext uri="{BB962C8B-B14F-4D97-AF65-F5344CB8AC3E}">
        <p14:creationId xmlns:p14="http://schemas.microsoft.com/office/powerpoint/2010/main" val="2144289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CD768E-D173-DA8F-8F1E-A11D53BE7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Objectifs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E4927A7-5D80-958E-6EF7-4CB8EE878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Diminuer la consommation de ressources informatiques et énergétiques.</a:t>
            </a:r>
          </a:p>
          <a:p>
            <a:r>
              <a:rPr lang="fr-FR" dirty="0"/>
              <a:t>Réduire la contribution à l’obsolescence des équipements utilisateurs, réseaux ou serveurs.</a:t>
            </a:r>
          </a:p>
          <a:p>
            <a:r>
              <a:rPr lang="fr-FR" dirty="0"/>
              <a:t>Encourager la transparence sur la performance environnementale des services numériques via des déclarations d’écoconception régulières.</a:t>
            </a:r>
          </a:p>
        </p:txBody>
      </p:sp>
    </p:spTree>
    <p:extLst>
      <p:ext uri="{BB962C8B-B14F-4D97-AF65-F5344CB8AC3E}">
        <p14:creationId xmlns:p14="http://schemas.microsoft.com/office/powerpoint/2010/main" val="11947584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DA41BF-F87D-73F9-96D2-81E8202C0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Premier question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7A92A22-50AD-9A22-7242-0207328797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Est-ce que ce service est pertinent ? 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31135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25A0ED-6202-966A-6DD4-62F33178D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671581"/>
            <a:ext cx="9601196" cy="1303867"/>
          </a:xfrm>
        </p:spPr>
        <p:txBody>
          <a:bodyPr/>
          <a:lstStyle/>
          <a:p>
            <a:r>
              <a:rPr lang="fr-FR" dirty="0"/>
              <a:t>critères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2879D93-BA8A-240A-6497-6DAA577FE4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2025" y="1896163"/>
            <a:ext cx="9987950" cy="3921507"/>
          </a:xfrm>
        </p:spPr>
        <p:txBody>
          <a:bodyPr>
            <a:normAutofit/>
          </a:bodyPr>
          <a:lstStyle/>
          <a:p>
            <a:r>
              <a:rPr lang="fr-FR" sz="3400" dirty="0"/>
              <a:t>79 critères  dans  8 familles   où réponse est  oui ou non </a:t>
            </a:r>
          </a:p>
          <a:p>
            <a:pPr marL="34290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fr-FR" sz="2000" b="1" kern="100" dirty="0">
                <a:effectLst/>
                <a:latin typeface="Times New Roman" panose="02020603050405020304" pitchFamily="18" charset="0"/>
                <a:ea typeface="Aptos"/>
              </a:rPr>
              <a:t>Stratégie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Aptos"/>
              </a:rPr>
              <a:t> :</a:t>
            </a:r>
          </a:p>
          <a:p>
            <a:pPr marL="34290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 startAt="2"/>
              <a:tabLst>
                <a:tab pos="457200" algn="l"/>
              </a:tabLst>
            </a:pPr>
            <a:r>
              <a:rPr lang="fr-FR" sz="2000" b="1" kern="100" dirty="0">
                <a:effectLst/>
                <a:latin typeface="Times New Roman" panose="02020603050405020304" pitchFamily="18" charset="0"/>
                <a:ea typeface="Aptos"/>
              </a:rPr>
              <a:t>Spécifications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Aptos"/>
              </a:rPr>
              <a:t> :</a:t>
            </a:r>
          </a:p>
          <a:p>
            <a:pPr marL="34290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 startAt="3"/>
              <a:tabLst>
                <a:tab pos="457200" algn="l"/>
              </a:tabLst>
            </a:pPr>
            <a:r>
              <a:rPr lang="fr-FR" sz="2000" b="1" kern="100" dirty="0">
                <a:effectLst/>
                <a:latin typeface="Times New Roman" panose="02020603050405020304" pitchFamily="18" charset="0"/>
                <a:ea typeface="Aptos"/>
              </a:rPr>
              <a:t>Architecture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Aptos"/>
              </a:rPr>
              <a:t> :</a:t>
            </a:r>
          </a:p>
          <a:p>
            <a:pPr marL="34290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 startAt="4"/>
              <a:tabLst>
                <a:tab pos="457200" algn="l"/>
              </a:tabLst>
            </a:pPr>
            <a:r>
              <a:rPr lang="fr-FR" sz="2000" b="1" kern="100" dirty="0">
                <a:effectLst/>
                <a:latin typeface="Times New Roman" panose="02020603050405020304" pitchFamily="18" charset="0"/>
                <a:ea typeface="Aptos"/>
              </a:rPr>
              <a:t>UX/UI (Expérience Utilisateur/Interface Utilisateur)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Aptos"/>
              </a:rPr>
              <a:t> :</a:t>
            </a:r>
          </a:p>
          <a:p>
            <a:pPr marL="34290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 startAt="5"/>
              <a:tabLst>
                <a:tab pos="457200" algn="l"/>
              </a:tabLst>
            </a:pPr>
            <a:r>
              <a:rPr lang="fr-FR" sz="2000" b="1" kern="100" dirty="0">
                <a:effectLst/>
                <a:latin typeface="Times New Roman" panose="02020603050405020304" pitchFamily="18" charset="0"/>
                <a:ea typeface="Aptos"/>
              </a:rPr>
              <a:t>Contenus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Aptos"/>
              </a:rPr>
              <a:t> </a:t>
            </a:r>
          </a:p>
          <a:p>
            <a:pPr marL="34290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 startAt="6"/>
              <a:tabLst>
                <a:tab pos="457200" algn="l"/>
              </a:tabLst>
            </a:pPr>
            <a:r>
              <a:rPr lang="fr-FR" sz="2000" b="1" kern="100" dirty="0">
                <a:effectLst/>
                <a:latin typeface="Times New Roman" panose="02020603050405020304" pitchFamily="18" charset="0"/>
                <a:ea typeface="Aptos"/>
              </a:rPr>
              <a:t>Frontend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Aptos"/>
              </a:rPr>
              <a:t> </a:t>
            </a:r>
          </a:p>
          <a:p>
            <a:pPr marL="34290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 startAt="7"/>
              <a:tabLst>
                <a:tab pos="457200" algn="l"/>
              </a:tabLst>
            </a:pPr>
            <a:r>
              <a:rPr lang="fr-FR" sz="2000" b="1" kern="100" dirty="0">
                <a:effectLst/>
                <a:latin typeface="Times New Roman" panose="02020603050405020304" pitchFamily="18" charset="0"/>
                <a:ea typeface="Aptos"/>
              </a:rPr>
              <a:t>Backend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Aptos"/>
              </a:rPr>
              <a:t> :</a:t>
            </a:r>
          </a:p>
          <a:p>
            <a:pPr marL="34290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 startAt="8"/>
              <a:tabLst>
                <a:tab pos="457200" algn="l"/>
              </a:tabLst>
            </a:pPr>
            <a:r>
              <a:rPr lang="fr-FR" sz="2000" b="1" kern="100" dirty="0">
                <a:effectLst/>
                <a:latin typeface="Times New Roman" panose="02020603050405020304" pitchFamily="18" charset="0"/>
                <a:ea typeface="Aptos"/>
              </a:rPr>
              <a:t>Hébergement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Aptos"/>
              </a:rPr>
              <a:t> :</a:t>
            </a:r>
          </a:p>
          <a:p>
            <a:pPr marL="34290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 startAt="9"/>
              <a:tabLst>
                <a:tab pos="457200" algn="l"/>
              </a:tabLst>
            </a:pPr>
            <a:r>
              <a:rPr lang="fr-FR" sz="2000" b="1" kern="100" dirty="0">
                <a:effectLst/>
                <a:latin typeface="Times New Roman" panose="02020603050405020304" pitchFamily="18" charset="0"/>
                <a:ea typeface="Aptos"/>
              </a:rPr>
              <a:t>Algorithmie (anciennement Apprentissage)</a:t>
            </a:r>
            <a:r>
              <a:rPr lang="fr-FR" sz="2000" kern="100" dirty="0">
                <a:effectLst/>
                <a:latin typeface="Times New Roman" panose="02020603050405020304" pitchFamily="18" charset="0"/>
                <a:ea typeface="Aptos"/>
              </a:rPr>
              <a:t> :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83242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3F50F5-5A92-AE1D-2CFD-25C248ECD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Stratégie et Gouvernance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BB69548-812F-0717-86E1-EF15471035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l"/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Cette famille concerne la définition des objectifs environnementaux et la mise en place d'une gouvernance pour l'écoconception. Elle inclut la nomination d'un référent écoconception et la rédaction d'une déclaration d'écoconception.</a:t>
            </a:r>
          </a:p>
          <a:p>
            <a:pPr algn="l"/>
            <a:r>
              <a:rPr lang="fr-FR" b="1" i="0" dirty="0">
                <a:solidFill>
                  <a:srgbClr val="131313"/>
                </a:solidFill>
                <a:effectLst/>
                <a:latin typeface="Inter"/>
              </a:rPr>
              <a:t>Actions Clés :</a:t>
            </a:r>
            <a:endParaRPr lang="fr-FR" b="0" i="0" dirty="0">
              <a:solidFill>
                <a:srgbClr val="131313"/>
              </a:solidFill>
              <a:effectLst/>
              <a:latin typeface="Inter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Définir des objectifs environnementaux clairs.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Nommer un référent écoconception pour piloter la démarche.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Rédiger et publier une déclaration d'écoconception.</a:t>
            </a:r>
          </a:p>
          <a:p>
            <a:pPr algn="l"/>
            <a:r>
              <a:rPr lang="fr-FR" b="1" i="0" dirty="0">
                <a:solidFill>
                  <a:srgbClr val="131313"/>
                </a:solidFill>
                <a:effectLst/>
                <a:latin typeface="Inter"/>
              </a:rPr>
              <a:t>Exemple Concret :</a:t>
            </a:r>
            <a:endParaRPr lang="fr-FR" b="0" i="0" dirty="0">
              <a:solidFill>
                <a:srgbClr val="131313"/>
              </a:solidFill>
              <a:effectLst/>
              <a:latin typeface="Inter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Une entreprise nomme un responsable écoconception et publie une déclaration annuelle sur les actions menées pour réduire l'empreinte environnementale de ses services numériques.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376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05A9E0-F3D7-E69F-99FA-B310A5334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131313"/>
                </a:solidFill>
                <a:latin typeface="Inter"/>
              </a:rPr>
              <a:t>Exigences Techniques et Fonctionnelles 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E25028C-4AC1-0092-C26D-78DAE1AB51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l"/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Cette famille traite des exigences techniques et fonctionnelles du service numérique, en veillant à ce qu'elles soient compatibles avec une démarche d'écoconception.</a:t>
            </a:r>
          </a:p>
          <a:p>
            <a:pPr algn="l"/>
            <a:r>
              <a:rPr lang="fr-FR" b="1" i="0" dirty="0">
                <a:solidFill>
                  <a:srgbClr val="131313"/>
                </a:solidFill>
                <a:effectLst/>
                <a:latin typeface="Inter"/>
              </a:rPr>
              <a:t>Actions Clés :</a:t>
            </a:r>
            <a:endParaRPr lang="fr-FR" b="0" i="0" dirty="0">
              <a:solidFill>
                <a:srgbClr val="131313"/>
              </a:solidFill>
              <a:effectLst/>
              <a:latin typeface="Inter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Définir les équipements ciblés (types de terminaux, navigateurs, etc.).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Spécifier les types de connexions utilisables (débit minimum, etc.).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Assurer la compatibilité avec des matériels anciens pour éviter l'obsolescence.</a:t>
            </a:r>
          </a:p>
          <a:p>
            <a:pPr algn="l"/>
            <a:r>
              <a:rPr lang="fr-FR" b="1" i="0" dirty="0">
                <a:solidFill>
                  <a:srgbClr val="131313"/>
                </a:solidFill>
                <a:effectLst/>
                <a:latin typeface="Inter"/>
              </a:rPr>
              <a:t>Exemple Concret :</a:t>
            </a:r>
            <a:endParaRPr lang="fr-FR" b="0" i="0" dirty="0">
              <a:solidFill>
                <a:srgbClr val="131313"/>
              </a:solidFill>
              <a:effectLst/>
              <a:latin typeface="Inter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Un service web est conçu pour être compatible avec des smartphones datant de plus de 5 ans, permettant ainsi de prolonger leur durée de vie.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67667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5C763A-ED3C-7BEA-F8B9-8AF9FC752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131313"/>
                </a:solidFill>
                <a:latin typeface="Inter"/>
              </a:rPr>
              <a:t>Conception Technique Optimisée 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28C6F73-41A1-DB96-FE83-F8E7FD556D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l"/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Cette famille se concentre sur la conception technique du service, en optimisant les choix architecturaux pour réduire l'impact environnemental.</a:t>
            </a:r>
          </a:p>
          <a:p>
            <a:pPr algn="l"/>
            <a:r>
              <a:rPr lang="fr-FR" b="1" i="0" dirty="0">
                <a:solidFill>
                  <a:srgbClr val="131313"/>
                </a:solidFill>
                <a:effectLst/>
                <a:latin typeface="Inter"/>
              </a:rPr>
              <a:t>Actions Clés :</a:t>
            </a:r>
            <a:endParaRPr lang="fr-FR" b="0" i="0" dirty="0">
              <a:solidFill>
                <a:srgbClr val="131313"/>
              </a:solidFill>
              <a:effectLst/>
              <a:latin typeface="Inter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Utiliser des technologies standard et interopérables.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Faire des choix architecturaux permettant de réduire la consommation de ressources.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Éviter les dépendances à des technologies propriétaires ou obsolètes.</a:t>
            </a:r>
          </a:p>
          <a:p>
            <a:pPr algn="l"/>
            <a:r>
              <a:rPr lang="fr-FR" b="1" i="0" dirty="0">
                <a:solidFill>
                  <a:srgbClr val="131313"/>
                </a:solidFill>
                <a:effectLst/>
                <a:latin typeface="Inter"/>
              </a:rPr>
              <a:t>Exemple Concret :</a:t>
            </a:r>
            <a:endParaRPr lang="fr-FR" b="0" i="0" dirty="0">
              <a:solidFill>
                <a:srgbClr val="131313"/>
              </a:solidFill>
              <a:effectLst/>
              <a:latin typeface="Inter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Une application utilise des API standardisées pour assurer l'interopérabilité et éviter le besoin de mises à jour fréquentes.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fr-FR" b="0" i="0" dirty="0">
              <a:solidFill>
                <a:srgbClr val="131313"/>
              </a:solidFill>
              <a:effectLst/>
              <a:latin typeface="Inter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518712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543B78-C4B9-A05A-2C3F-9EA2BED84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131313"/>
                </a:solidFill>
                <a:latin typeface="Inter"/>
              </a:rPr>
              <a:t>Expérience Utilisateur et Interface 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A663DD5-0DE0-41D6-4DF9-921058BCE8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l"/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Cette famille vise à améliorer l'expérience utilisateur tout en réduisant l'impact environnemental.</a:t>
            </a:r>
          </a:p>
          <a:p>
            <a:pPr algn="l"/>
            <a:r>
              <a:rPr lang="fr-FR" b="1" i="0" dirty="0">
                <a:solidFill>
                  <a:srgbClr val="131313"/>
                </a:solidFill>
                <a:effectLst/>
                <a:latin typeface="Inter"/>
              </a:rPr>
              <a:t>Actions Clés :</a:t>
            </a:r>
            <a:endParaRPr lang="fr-FR" b="0" i="0" dirty="0">
              <a:solidFill>
                <a:srgbClr val="131313"/>
              </a:solidFill>
              <a:effectLst/>
              <a:latin typeface="Inter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Optimiser les parcours utilisateurs pour éviter les fonctionnalités superflues.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Concevoir des interfaces légères et performantes.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Assurer l'accessibilité et l'inclusivité dans la conception des interfaces.</a:t>
            </a:r>
          </a:p>
          <a:p>
            <a:pPr algn="l"/>
            <a:r>
              <a:rPr lang="fr-FR" b="1" i="0" dirty="0">
                <a:solidFill>
                  <a:srgbClr val="131313"/>
                </a:solidFill>
                <a:effectLst/>
                <a:latin typeface="Inter"/>
              </a:rPr>
              <a:t>Exemple Concret :</a:t>
            </a:r>
            <a:endParaRPr lang="fr-FR" b="0" i="0" dirty="0">
              <a:solidFill>
                <a:srgbClr val="131313"/>
              </a:solidFill>
              <a:effectLst/>
              <a:latin typeface="Inter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Un site web simplifie son interface en supprimant des animations lourdes, ce qui améliore la vitesse de chargement et réduit la consommation d'énergie.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39948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DD0AED-4730-9216-83DA-EA9A4E8A3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131313"/>
                </a:solidFill>
                <a:latin typeface="Inter"/>
              </a:rPr>
              <a:t>Gestion des Contenus Numériques 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38FF119-FE9C-33A7-7F01-A5E07345F6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l"/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Cette famille traite de la gestion des contenus numériques, en optimisant les formats et les modalités de compression pour réduire la consommation de ressources.</a:t>
            </a:r>
          </a:p>
          <a:p>
            <a:pPr algn="l"/>
            <a:r>
              <a:rPr lang="fr-FR" b="1" i="0" dirty="0">
                <a:solidFill>
                  <a:srgbClr val="131313"/>
                </a:solidFill>
                <a:effectLst/>
                <a:latin typeface="Inter"/>
              </a:rPr>
              <a:t>Actions Clés :</a:t>
            </a:r>
            <a:endParaRPr lang="fr-FR" b="0" i="0" dirty="0">
              <a:solidFill>
                <a:srgbClr val="131313"/>
              </a:solidFill>
              <a:effectLst/>
              <a:latin typeface="Inter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Utiliser des formats de fichiers optimisés (images, vidéos, etc.).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Compresser les contenus sans perte de qualité perceptible.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Mettre en place des stratégies de cache pour réduire les requêtes serveur.</a:t>
            </a:r>
          </a:p>
          <a:p>
            <a:pPr algn="l"/>
            <a:r>
              <a:rPr lang="fr-FR" b="1" i="0" dirty="0">
                <a:solidFill>
                  <a:srgbClr val="131313"/>
                </a:solidFill>
                <a:effectLst/>
                <a:latin typeface="Inter"/>
              </a:rPr>
              <a:t>Exemple Concret :</a:t>
            </a:r>
            <a:endParaRPr lang="fr-FR" b="0" i="0" dirty="0">
              <a:solidFill>
                <a:srgbClr val="131313"/>
              </a:solidFill>
              <a:effectLst/>
              <a:latin typeface="Inter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Un blog utilise des images au format </a:t>
            </a:r>
            <a:r>
              <a:rPr lang="fr-FR" b="0" i="0" dirty="0" err="1">
                <a:solidFill>
                  <a:srgbClr val="131313"/>
                </a:solidFill>
                <a:effectLst/>
                <a:latin typeface="Inter"/>
              </a:rPr>
              <a:t>WebP</a:t>
            </a:r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 et met en place un système de cache pour réduire la bande passante nécessaire.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946312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71B38C-F8C3-38B7-EFF3-E1CBA1701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131313"/>
                </a:solidFill>
                <a:latin typeface="Inter"/>
              </a:rPr>
              <a:t>Optimisation du Frontend 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BB7B8F6-6F74-126F-3AFD-97676F7020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l"/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Cette famille concerne la partie visible du service par les utilisateurs, en optimisant le code et les ressources chargées pour améliorer les performances et réduire l'impact environnemental.</a:t>
            </a:r>
          </a:p>
          <a:p>
            <a:pPr algn="l"/>
            <a:r>
              <a:rPr lang="fr-FR" b="1" i="0" dirty="0">
                <a:solidFill>
                  <a:srgbClr val="131313"/>
                </a:solidFill>
                <a:effectLst/>
                <a:latin typeface="Inter"/>
              </a:rPr>
              <a:t>Actions Clés :</a:t>
            </a:r>
            <a:endParaRPr lang="fr-FR" b="0" i="0" dirty="0">
              <a:solidFill>
                <a:srgbClr val="131313"/>
              </a:solidFill>
              <a:effectLst/>
              <a:latin typeface="Inter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Réduire le poids des pages web et des applications.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Utiliser des techniques de chargement progressif (</a:t>
            </a:r>
            <a:r>
              <a:rPr lang="fr-FR" b="0" i="0" dirty="0" err="1">
                <a:solidFill>
                  <a:srgbClr val="131313"/>
                </a:solidFill>
                <a:effectLst/>
                <a:latin typeface="Inter"/>
              </a:rPr>
              <a:t>lazy</a:t>
            </a:r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 </a:t>
            </a:r>
            <a:r>
              <a:rPr lang="fr-FR" b="0" i="0" dirty="0" err="1">
                <a:solidFill>
                  <a:srgbClr val="131313"/>
                </a:solidFill>
                <a:effectLst/>
                <a:latin typeface="Inter"/>
              </a:rPr>
              <a:t>loading</a:t>
            </a:r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).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Minimiser les scripts et les ressources externes.</a:t>
            </a:r>
          </a:p>
          <a:p>
            <a:pPr algn="l"/>
            <a:r>
              <a:rPr lang="fr-FR" b="1" i="0" dirty="0">
                <a:solidFill>
                  <a:srgbClr val="131313"/>
                </a:solidFill>
                <a:effectLst/>
                <a:latin typeface="Inter"/>
              </a:rPr>
              <a:t>Exemple Concret :</a:t>
            </a:r>
            <a:endParaRPr lang="fr-FR" b="0" i="0" dirty="0">
              <a:solidFill>
                <a:srgbClr val="131313"/>
              </a:solidFill>
              <a:effectLst/>
              <a:latin typeface="Inter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Une application mobile charge les images uniquement lorsqu'elles apparaissent à l'écran, réduisant ainsi la consommation de données.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403503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CD8803-4548-987A-8B09-02C8AAF91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>
                <a:solidFill>
                  <a:srgbClr val="131313"/>
                </a:solidFill>
                <a:latin typeface="Inter"/>
              </a:rPr>
              <a:t>Optimisation des Processus Serveur </a:t>
            </a:r>
            <a:br>
              <a:rPr lang="fr-FR" dirty="0">
                <a:solidFill>
                  <a:srgbClr val="131313"/>
                </a:solidFill>
                <a:latin typeface="Inter"/>
              </a:rPr>
            </a:br>
            <a:r>
              <a:rPr lang="fr-FR" dirty="0">
                <a:solidFill>
                  <a:srgbClr val="131313"/>
                </a:solidFill>
                <a:latin typeface="Inter"/>
              </a:rPr>
              <a:t>(backend)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A0816B-1E43-E360-94F0-C1303EF9F2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l"/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Cette famille se concentre sur les processus serveur, en optimisant les traitements et les bases de données pour réduire la consommation énergétique.</a:t>
            </a:r>
          </a:p>
          <a:p>
            <a:pPr algn="l"/>
            <a:r>
              <a:rPr lang="fr-FR" b="1" i="0" dirty="0">
                <a:solidFill>
                  <a:srgbClr val="131313"/>
                </a:solidFill>
                <a:effectLst/>
                <a:latin typeface="Inter"/>
              </a:rPr>
              <a:t>Actions Clés :</a:t>
            </a:r>
            <a:endParaRPr lang="fr-FR" b="0" i="0" dirty="0">
              <a:solidFill>
                <a:srgbClr val="131313"/>
              </a:solidFill>
              <a:effectLst/>
              <a:latin typeface="Inter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Optimiser les bases de données et les requêtes.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Mettre en place des mécanismes de cache serveur.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Surveiller et optimiser les traitements lourds.</a:t>
            </a:r>
          </a:p>
          <a:p>
            <a:pPr algn="l"/>
            <a:r>
              <a:rPr lang="fr-FR" b="1" i="0" dirty="0">
                <a:solidFill>
                  <a:srgbClr val="131313"/>
                </a:solidFill>
                <a:effectLst/>
                <a:latin typeface="Inter"/>
              </a:rPr>
              <a:t>Exemple Concret :</a:t>
            </a:r>
            <a:endParaRPr lang="fr-FR" b="0" i="0" dirty="0">
              <a:solidFill>
                <a:srgbClr val="131313"/>
              </a:solidFill>
              <a:effectLst/>
              <a:latin typeface="Inter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Un service en ligne utilise un système de cache pour réduire le nombre de requêtes à la base de données, améliorant ainsi les performances et réduisant la consommation d'énergie.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447628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71B58A-F488-DC38-CB1E-222EF0F28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131313"/>
                </a:solidFill>
                <a:latin typeface="Inter"/>
              </a:rPr>
              <a:t>Infrastructure d'Hébergement 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EC69EBE-2401-A049-1ACE-77F5529AE2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l"/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Cette famille traite de l'infrastructure d'hébergement, en recommandant des pratiques pour réduire l'empreinte carbone des data centers et des serveurs.</a:t>
            </a:r>
          </a:p>
          <a:p>
            <a:pPr algn="l"/>
            <a:r>
              <a:rPr lang="fr-FR" b="1" i="0" dirty="0">
                <a:solidFill>
                  <a:srgbClr val="131313"/>
                </a:solidFill>
                <a:effectLst/>
                <a:latin typeface="Inter"/>
              </a:rPr>
              <a:t>Actions Clés :</a:t>
            </a:r>
            <a:endParaRPr lang="fr-FR" b="0" i="0" dirty="0">
              <a:solidFill>
                <a:srgbClr val="131313"/>
              </a:solidFill>
              <a:effectLst/>
              <a:latin typeface="Inter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Choisir des hébergeurs engagés dans des démarches environnementales.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Utiliser des data centers alimentés par des énergies renouvelables.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Optimiser l'utilisation des ressources d'hébergement (CPU, mémoire, etc.).</a:t>
            </a:r>
          </a:p>
          <a:p>
            <a:pPr algn="l"/>
            <a:r>
              <a:rPr lang="fr-FR" b="1" i="0" dirty="0">
                <a:solidFill>
                  <a:srgbClr val="131313"/>
                </a:solidFill>
                <a:effectLst/>
                <a:latin typeface="Inter"/>
              </a:rPr>
              <a:t>Exemple Concret :</a:t>
            </a:r>
            <a:endParaRPr lang="fr-FR" b="0" i="0" dirty="0">
              <a:solidFill>
                <a:srgbClr val="131313"/>
              </a:solidFill>
              <a:effectLst/>
              <a:latin typeface="Inter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Une entreprise choisit un hébergeur qui utilise des énergies renouvelables pour alimenter ses data centers, réduisant ainsi son empreinte carbone.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566019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EB993A-4118-AC05-F103-6838BCEEF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131313"/>
                </a:solidFill>
                <a:latin typeface="Inter"/>
              </a:rPr>
              <a:t>Optimisation des Algorithmes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8D8651C-62C7-367E-67D5-35AA93073F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l"/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Cette famille, ajoutée dans les versions plus récentes, se concentre sur l'optimisation des algorithmes, notamment ceux utilisés dans le machine </a:t>
            </a:r>
            <a:r>
              <a:rPr lang="fr-FR" b="0" i="0" dirty="0" err="1">
                <a:solidFill>
                  <a:srgbClr val="131313"/>
                </a:solidFill>
                <a:effectLst/>
                <a:latin typeface="Inter"/>
              </a:rPr>
              <a:t>learning</a:t>
            </a:r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, pour réduire leur impact environnemental.</a:t>
            </a:r>
          </a:p>
          <a:p>
            <a:pPr algn="l"/>
            <a:r>
              <a:rPr lang="fr-FR" b="1" i="0" dirty="0">
                <a:solidFill>
                  <a:srgbClr val="131313"/>
                </a:solidFill>
                <a:effectLst/>
                <a:latin typeface="Inter"/>
              </a:rPr>
              <a:t>Actions Clés :</a:t>
            </a:r>
            <a:endParaRPr lang="fr-FR" b="0" i="0" dirty="0">
              <a:solidFill>
                <a:srgbClr val="131313"/>
              </a:solidFill>
              <a:effectLst/>
              <a:latin typeface="Inter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Réduire la complexité des modèles d'apprentissage.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Optimiser les cycles de mise à jour et de réentraînement des modèles.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Utiliser des techniques d'inférence optimisées.</a:t>
            </a:r>
          </a:p>
          <a:p>
            <a:pPr algn="l"/>
            <a:r>
              <a:rPr lang="fr-FR" b="1" i="0" dirty="0">
                <a:solidFill>
                  <a:srgbClr val="131313"/>
                </a:solidFill>
                <a:effectLst/>
                <a:latin typeface="Inter"/>
              </a:rPr>
              <a:t>Exemple Concret :</a:t>
            </a:r>
            <a:endParaRPr lang="fr-FR" b="0" i="0" dirty="0">
              <a:solidFill>
                <a:srgbClr val="131313"/>
              </a:solidFill>
              <a:effectLst/>
              <a:latin typeface="Inter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Une entreprise optimise ses modèles de machine </a:t>
            </a:r>
            <a:r>
              <a:rPr lang="fr-FR" b="0" i="0" dirty="0" err="1">
                <a:solidFill>
                  <a:srgbClr val="131313"/>
                </a:solidFill>
                <a:effectLst/>
                <a:latin typeface="Inter"/>
              </a:rPr>
              <a:t>learning</a:t>
            </a:r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 pour réduire le temps de calcul et la consommation d'énergie lors des phases d'entraînement et d'inférence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099178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A5B06C-0FA0-4EE5-193A-F2BFA3C87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i="0" dirty="0">
                <a:solidFill>
                  <a:srgbClr val="131313"/>
                </a:solidFill>
                <a:effectLst/>
                <a:latin typeface="Inter"/>
              </a:rPr>
              <a:t>Processus d'Évaluation et d'Audit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7FABE7-80EB-3746-4957-8D3CDDA389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fr-FR" b="1" i="0" dirty="0">
                <a:solidFill>
                  <a:srgbClr val="131313"/>
                </a:solidFill>
                <a:effectLst/>
                <a:latin typeface="Inter"/>
              </a:rPr>
              <a:t>Évaluation Initiale :</a:t>
            </a:r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 Commencez par une évaluation des services numériques existants à l'aide des critères du RGESN. Utilisez des outils comme </a:t>
            </a:r>
            <a:r>
              <a:rPr lang="fr-FR" b="0" i="0" dirty="0" err="1">
                <a:solidFill>
                  <a:srgbClr val="131313"/>
                </a:solidFill>
                <a:effectLst/>
                <a:latin typeface="Inter"/>
              </a:rPr>
              <a:t>NumEcoDiag</a:t>
            </a:r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 pour faciliter ce processus.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r-FR" b="1" i="0" dirty="0">
                <a:solidFill>
                  <a:srgbClr val="131313"/>
                </a:solidFill>
                <a:effectLst/>
                <a:latin typeface="Inter"/>
              </a:rPr>
              <a:t>Audits Réguliers :</a:t>
            </a:r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 Planifiez des audits réguliers pour vérifier la conformité continue aux critères du RGESN. Ces audits doivent inclure des tests de performance et des analyses de l'impact environnemental.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r-FR" b="1" i="0" dirty="0">
                <a:solidFill>
                  <a:srgbClr val="131313"/>
                </a:solidFill>
                <a:effectLst/>
                <a:latin typeface="Inter"/>
              </a:rPr>
              <a:t>Rapports d'Audit :</a:t>
            </a:r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 Générez des rapports détaillés après chaque audit, mettant en évidence les points forts et les domaines nécessitant des améliorations.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249144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10D27C-D391-12FD-BD75-E07EF1193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>
                <a:solidFill>
                  <a:srgbClr val="131313"/>
                </a:solidFill>
                <a:latin typeface="Inter"/>
              </a:rPr>
              <a:t>Déclaration d'Écoconception :</a:t>
            </a:r>
            <a:br>
              <a:rPr lang="fr-FR" dirty="0">
                <a:solidFill>
                  <a:srgbClr val="131313"/>
                </a:solidFill>
                <a:latin typeface="Inter"/>
              </a:rPr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581485E-B027-051D-330F-AD61CB40E4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lvl="1" indent="-285750" algn="l">
              <a:buFont typeface="+mj-lt"/>
              <a:buAutoNum type="arabicPeriod"/>
            </a:pPr>
            <a:r>
              <a:rPr lang="fr-FR" b="1" i="0" dirty="0">
                <a:solidFill>
                  <a:srgbClr val="131313"/>
                </a:solidFill>
                <a:effectLst/>
                <a:latin typeface="Inter"/>
              </a:rPr>
              <a:t>Rédaction :</a:t>
            </a:r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 Rédigez une déclaration d'écoconception qui décrit les actions entreprises pour réduire l'impact environnemental de vos services numériques. Cette déclaration doit être claire et accessible au public.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fr-FR" b="1" i="0" dirty="0">
                <a:solidFill>
                  <a:srgbClr val="131313"/>
                </a:solidFill>
                <a:effectLst/>
                <a:latin typeface="Inter"/>
              </a:rPr>
              <a:t>Publication :</a:t>
            </a:r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 Publiez la déclaration sur le site web de votre organisation, idéalement dans une section dédiée à la responsabilité environnementale.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fr-FR" b="1" i="0" dirty="0">
                <a:solidFill>
                  <a:srgbClr val="131313"/>
                </a:solidFill>
                <a:effectLst/>
                <a:latin typeface="Inter"/>
              </a:rPr>
              <a:t>Mise à Jour :</a:t>
            </a:r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 Mettez régulièrement à jour la déclaration pour refléter les progrès et les nouvelles initiatives en matière d'écoconception.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00345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694FFE-0A39-0F9D-7752-9F6BA2A92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Formation et mise en œuvre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7A1D3E2-DFD9-B452-CA1D-106EDE2927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fr-FR" b="1" i="0" dirty="0">
                <a:solidFill>
                  <a:srgbClr val="131313"/>
                </a:solidFill>
                <a:effectLst/>
                <a:latin typeface="Inter"/>
              </a:rPr>
              <a:t>Formation :</a:t>
            </a:r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 Organisez des sessions de formation pour sensibiliser les équipes aux principes de l'écoconception et aux critères du RGESN. Ces sessions doivent être adaptées aux différents rôles au sein de l'organisation.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r-FR" b="1" i="0" dirty="0">
                <a:solidFill>
                  <a:srgbClr val="131313"/>
                </a:solidFill>
                <a:effectLst/>
                <a:latin typeface="Inter"/>
              </a:rPr>
              <a:t>Sensibilisation Continue :</a:t>
            </a:r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 Mettez en place des initiatives de sensibilisation continue, comme des ateliers ou des newsletters internes, pour maintenir l'engagement des équipes.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r-FR" b="1" i="0" dirty="0">
                <a:solidFill>
                  <a:srgbClr val="131313"/>
                </a:solidFill>
                <a:effectLst/>
                <a:latin typeface="Inter"/>
              </a:rPr>
              <a:t>Ressources :</a:t>
            </a:r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 Fournissez des ressources et des guides pratiques pour aider les équipes à intégrer les critères du RGESN dans leur travail quotidien.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772928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90A6C1-469E-4D93-8AE0-77B5A523A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Conclusion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8FE50F4-F995-E6F2-E336-0EA34B8731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fr-FR" b="1" i="0" dirty="0">
                <a:solidFill>
                  <a:srgbClr val="131313"/>
                </a:solidFill>
                <a:effectLst/>
                <a:latin typeface="Inter"/>
              </a:rPr>
              <a:t>Réduction des Ressources :</a:t>
            </a:r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 Le RGESN vise à diminuer la consommation de ressources informatiques et énergétiques, optimisant ainsi l'efficacité des services numériques.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r-FR" b="1" i="0" dirty="0">
                <a:solidFill>
                  <a:srgbClr val="131313"/>
                </a:solidFill>
                <a:effectLst/>
                <a:latin typeface="Inter"/>
              </a:rPr>
              <a:t>Lutte contre l'Obsolescence :</a:t>
            </a:r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 Il s'agit de prolonger la durée de vie des équipements utilisateurs, réseaux et serveurs, en évitant leur remplacement prématuré.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r-FR" b="1" i="0" dirty="0">
                <a:solidFill>
                  <a:srgbClr val="131313"/>
                </a:solidFill>
                <a:effectLst/>
                <a:latin typeface="Inter"/>
              </a:rPr>
              <a:t>Transparence :</a:t>
            </a:r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 Encourager la transparence sur la performance environnementale des services numériques via des déclarations d'écoconception régulières et accessibles.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b="1" i="0" dirty="0">
                <a:solidFill>
                  <a:srgbClr val="131313"/>
                </a:solidFill>
                <a:effectLst/>
                <a:latin typeface="Inter"/>
              </a:rPr>
              <a:t>Système de Suivi :</a:t>
            </a:r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 Mettez en place un système de suivi pour évaluer les progrès réalisés et identifier les domaines nécessitant des améliorations. Cela permettra d'ajuster les stratégies et d'optimiser les efforts d'écoconception.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b="1" i="0" dirty="0">
                <a:solidFill>
                  <a:srgbClr val="131313"/>
                </a:solidFill>
                <a:effectLst/>
                <a:latin typeface="Inter"/>
              </a:rPr>
              <a:t>Amélioration Continue :</a:t>
            </a:r>
            <a:r>
              <a:rPr lang="fr-FR" b="0" i="0" dirty="0">
                <a:solidFill>
                  <a:srgbClr val="131313"/>
                </a:solidFill>
                <a:effectLst/>
                <a:latin typeface="Inter"/>
              </a:rPr>
              <a:t> Encouragez une démarche d'amélioration continue en intégrant les retours d'expérience et les nouvelles pratiques dans les processus de développement et de gestion des services numériques.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fr-FR" b="0" i="0" dirty="0">
              <a:solidFill>
                <a:srgbClr val="131313"/>
              </a:solidFill>
              <a:effectLst/>
              <a:latin typeface="Inter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646896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que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865</TotalTime>
  <Words>1283</Words>
  <Application>Microsoft Office PowerPoint</Application>
  <PresentationFormat>Grand écran</PresentationFormat>
  <Paragraphs>115</Paragraphs>
  <Slides>18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3" baseType="lpstr">
      <vt:lpstr>Arial</vt:lpstr>
      <vt:lpstr>Garamond</vt:lpstr>
      <vt:lpstr>Inter</vt:lpstr>
      <vt:lpstr>Times New Roman</vt:lpstr>
      <vt:lpstr>Organique</vt:lpstr>
      <vt:lpstr>RGESN</vt:lpstr>
      <vt:lpstr>C’est quoi </vt:lpstr>
      <vt:lpstr>Objectifs </vt:lpstr>
      <vt:lpstr>Premier question </vt:lpstr>
      <vt:lpstr>critères</vt:lpstr>
      <vt:lpstr>Stratégie et Gouvernance</vt:lpstr>
      <vt:lpstr>Exigences Techniques et Fonctionnelles </vt:lpstr>
      <vt:lpstr>Conception Technique Optimisée </vt:lpstr>
      <vt:lpstr>Expérience Utilisateur et Interface </vt:lpstr>
      <vt:lpstr>Gestion des Contenus Numériques </vt:lpstr>
      <vt:lpstr>Optimisation du Frontend </vt:lpstr>
      <vt:lpstr>Optimisation des Processus Serveur  (backend)</vt:lpstr>
      <vt:lpstr>Infrastructure d'Hébergement </vt:lpstr>
      <vt:lpstr>Optimisation des Algorithmes</vt:lpstr>
      <vt:lpstr>Processus d'Évaluation et d'Audit</vt:lpstr>
      <vt:lpstr>Déclaration d'Écoconception : </vt:lpstr>
      <vt:lpstr>Formation et mise en œuvre </vt:lpstr>
      <vt:lpstr>Conclusion </vt:lpstr>
    </vt:vector>
  </TitlesOfParts>
  <Company>SPM_PROPLUS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ORBLIN Morgane</dc:creator>
  <cp:lastModifiedBy>ORBLIN Morgane</cp:lastModifiedBy>
  <cp:revision>5</cp:revision>
  <dcterms:created xsi:type="dcterms:W3CDTF">2025-03-06T13:30:06Z</dcterms:created>
  <dcterms:modified xsi:type="dcterms:W3CDTF">2025-05-06T13:10:47Z</dcterms:modified>
</cp:coreProperties>
</file>