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1"/>
    <p:sldId id="257" r:id="rId62"/>
    <p:sldId id="258" r:id="rId63"/>
    <p:sldId id="259" r:id="rId64"/>
    <p:sldId id="260" r:id="rId65"/>
    <p:sldId id="261" r:id="rId66"/>
    <p:sldId id="262" r:id="rId67"/>
    <p:sldId id="263" r:id="rId68"/>
    <p:sldId id="264" r:id="rId69"/>
    <p:sldId id="265" r:id="rId70"/>
    <p:sldId id="266" r:id="rId71"/>
    <p:sldId id="267" r:id="rId72"/>
    <p:sldId id="268" r:id="rId73"/>
    <p:sldId id="269" r:id="rId74"/>
    <p:sldId id="270" r:id="rId75"/>
    <p:sldId id="271" r:id="rId76"/>
    <p:sldId id="272" r:id="rId77"/>
    <p:sldId id="273" r:id="rId78"/>
    <p:sldId id="274" r:id="rId79"/>
    <p:sldId id="275" r:id="rId80"/>
  </p:sldIdLst>
  <p:sldSz cx="18288000" cy="10287000"/>
  <p:notesSz cx="6858000" cy="9144000"/>
  <p:embeddedFontLst>
    <p:embeddedFont>
      <p:font typeface="Oswald" charset="1" panose="00000500000000000000"/>
      <p:regular r:id="rId6"/>
    </p:embeddedFont>
    <p:embeddedFont>
      <p:font typeface="Oswald Bold" charset="1" panose="00000800000000000000"/>
      <p:regular r:id="rId7"/>
    </p:embeddedFont>
    <p:embeddedFont>
      <p:font typeface="Arimo" charset="1" panose="020B0604020202020204"/>
      <p:regular r:id="rId8"/>
    </p:embeddedFont>
    <p:embeddedFont>
      <p:font typeface="Arimo Bold" charset="1" panose="020B0704020202020204"/>
      <p:regular r:id="rId9"/>
    </p:embeddedFont>
    <p:embeddedFont>
      <p:font typeface="Arimo Italics" charset="1" panose="020B0604020202090204"/>
      <p:regular r:id="rId10"/>
    </p:embeddedFont>
    <p:embeddedFont>
      <p:font typeface="Arimo Bold Italics" charset="1" panose="020B0704020202090204"/>
      <p:regular r:id="rId11"/>
    </p:embeddedFont>
    <p:embeddedFont>
      <p:font typeface="Poppins Light" charset="1" panose="02000000000000000000"/>
      <p:regular r:id="rId12"/>
    </p:embeddedFont>
    <p:embeddedFont>
      <p:font typeface="Poppins Light Bold" charset="1" panose="02000000000000000000"/>
      <p:regular r:id="rId13"/>
    </p:embeddedFont>
    <p:embeddedFont>
      <p:font typeface="Poppins Medium" charset="1" panose="02000000000000000000"/>
      <p:regular r:id="rId14"/>
    </p:embeddedFont>
    <p:embeddedFont>
      <p:font typeface="Poppins Medium Bold" charset="1" panose="02000000000000000000"/>
      <p:regular r:id="rId15"/>
    </p:embeddedFont>
    <p:embeddedFont>
      <p:font typeface="DM Sans" charset="1" panose="00000000000000000000"/>
      <p:regular r:id="rId16"/>
    </p:embeddedFont>
    <p:embeddedFont>
      <p:font typeface="DM Sans Bold" charset="1" panose="00000000000000000000"/>
      <p:regular r:id="rId17"/>
    </p:embeddedFont>
    <p:embeddedFont>
      <p:font typeface="DM Sans Italics" charset="1" panose="00000000000000000000"/>
      <p:regular r:id="rId18"/>
    </p:embeddedFont>
    <p:embeddedFont>
      <p:font typeface="DM Sans Bold Italics" charset="1" panose="00000000000000000000"/>
      <p:regular r:id="rId19"/>
    </p:embeddedFont>
    <p:embeddedFont>
      <p:font typeface="One Little Font" charset="1" panose="00000500000000000000"/>
      <p:regular r:id="rId20"/>
    </p:embeddedFont>
    <p:embeddedFont>
      <p:font typeface="One Little Font Bold" charset="1" panose="00000800000000000000"/>
      <p:regular r:id="rId21"/>
    </p:embeddedFont>
    <p:embeddedFont>
      <p:font typeface="Genty Sans" charset="1" panose="00000600000000000000"/>
      <p:regular r:id="rId22"/>
    </p:embeddedFont>
    <p:embeddedFont>
      <p:font typeface="Poppins" charset="1" panose="00000500000000000000"/>
      <p:regular r:id="rId23"/>
    </p:embeddedFont>
    <p:embeddedFont>
      <p:font typeface="Poppins Bold" charset="1" panose="00000800000000000000"/>
      <p:regular r:id="rId24"/>
    </p:embeddedFont>
    <p:embeddedFont>
      <p:font typeface="Poppins Italics" charset="1" panose="00000500000000000000"/>
      <p:regular r:id="rId25"/>
    </p:embeddedFont>
    <p:embeddedFont>
      <p:font typeface="Poppins Bold Italics" charset="1" panose="00000800000000000000"/>
      <p:regular r:id="rId26"/>
    </p:embeddedFont>
    <p:embeddedFont>
      <p:font typeface="Poppins Thin" charset="1" panose="00000300000000000000"/>
      <p:regular r:id="rId27"/>
    </p:embeddedFont>
    <p:embeddedFont>
      <p:font typeface="Poppins Thin Italics" charset="1" panose="00000300000000000000"/>
      <p:regular r:id="rId28"/>
    </p:embeddedFont>
    <p:embeddedFont>
      <p:font typeface="Poppins Extra-Light" charset="1" panose="00000300000000000000"/>
      <p:regular r:id="rId29"/>
    </p:embeddedFont>
    <p:embeddedFont>
      <p:font typeface="Poppins Extra-Light Italics" charset="1" panose="00000300000000000000"/>
      <p:regular r:id="rId30"/>
    </p:embeddedFont>
    <p:embeddedFont>
      <p:font typeface="Poppins Light" charset="1" panose="00000400000000000000"/>
      <p:regular r:id="rId31"/>
    </p:embeddedFont>
    <p:embeddedFont>
      <p:font typeface="Poppins Light Italics" charset="1" panose="00000400000000000000"/>
      <p:regular r:id="rId32"/>
    </p:embeddedFont>
    <p:embeddedFont>
      <p:font typeface="Poppins Medium" charset="1" panose="00000600000000000000"/>
      <p:regular r:id="rId33"/>
    </p:embeddedFont>
    <p:embeddedFont>
      <p:font typeface="Poppins Medium Italics" charset="1" panose="00000600000000000000"/>
      <p:regular r:id="rId34"/>
    </p:embeddedFont>
    <p:embeddedFont>
      <p:font typeface="Poppins Semi-Bold" charset="1" panose="00000700000000000000"/>
      <p:regular r:id="rId35"/>
    </p:embeddedFont>
    <p:embeddedFont>
      <p:font typeface="Poppins Semi-Bold Italics" charset="1" panose="00000700000000000000"/>
      <p:regular r:id="rId36"/>
    </p:embeddedFont>
    <p:embeddedFont>
      <p:font typeface="Poppins Ultra-Bold" charset="1" panose="00000900000000000000"/>
      <p:regular r:id="rId37"/>
    </p:embeddedFont>
    <p:embeddedFont>
      <p:font typeface="Poppins Ultra-Bold Italics" charset="1" panose="00000900000000000000"/>
      <p:regular r:id="rId38"/>
    </p:embeddedFont>
    <p:embeddedFont>
      <p:font typeface="Poppins Heavy" charset="1" panose="00000A00000000000000"/>
      <p:regular r:id="rId39"/>
    </p:embeddedFont>
    <p:embeddedFont>
      <p:font typeface="Poppins Heavy Italics" charset="1" panose="00000A00000000000000"/>
      <p:regular r:id="rId40"/>
    </p:embeddedFont>
    <p:embeddedFont>
      <p:font typeface="Agrandir" charset="1" panose="00000500000000000000"/>
      <p:regular r:id="rId41"/>
    </p:embeddedFont>
    <p:embeddedFont>
      <p:font typeface="Agrandir Bold" charset="1" panose="00000800000000000000"/>
      <p:regular r:id="rId42"/>
    </p:embeddedFont>
    <p:embeddedFont>
      <p:font typeface="Agrandir Italics" charset="1" panose="00000500000000000000"/>
      <p:regular r:id="rId43"/>
    </p:embeddedFont>
    <p:embeddedFont>
      <p:font typeface="Agrandir Bold Italics" charset="1" panose="00000800000000000000"/>
      <p:regular r:id="rId44"/>
    </p:embeddedFont>
    <p:embeddedFont>
      <p:font typeface="Agrandir Thin" charset="1" panose="00000200000000000000"/>
      <p:regular r:id="rId45"/>
    </p:embeddedFont>
    <p:embeddedFont>
      <p:font typeface="Agrandir Thin Italics" charset="1" panose="00000200000000000000"/>
      <p:regular r:id="rId46"/>
    </p:embeddedFont>
    <p:embeddedFont>
      <p:font typeface="Agrandir Medium" charset="1" panose="00000600000000000000"/>
      <p:regular r:id="rId47"/>
    </p:embeddedFont>
    <p:embeddedFont>
      <p:font typeface="Agrandir Medium Italics" charset="1" panose="00000600000000000000"/>
      <p:regular r:id="rId48"/>
    </p:embeddedFont>
    <p:embeddedFont>
      <p:font typeface="Agrandir Ultra-Bold" charset="1" panose="00000A00000000000000"/>
      <p:regular r:id="rId49"/>
    </p:embeddedFont>
    <p:embeddedFont>
      <p:font typeface="Agrandir Ultra-Bold Italics" charset="1" panose="00000A00000000000000"/>
      <p:regular r:id="rId50"/>
    </p:embeddedFont>
    <p:embeddedFont>
      <p:font typeface="Agrandir Heavy" charset="1" panose="00000900000000000000"/>
      <p:regular r:id="rId51"/>
    </p:embeddedFont>
    <p:embeddedFont>
      <p:font typeface="Agrandir Heavy Italics" charset="1" panose="00000900000000000000"/>
      <p:regular r:id="rId52"/>
    </p:embeddedFont>
    <p:embeddedFont>
      <p:font typeface="Open Sans" charset="1" panose="020B0606030504020204"/>
      <p:regular r:id="rId53"/>
    </p:embeddedFont>
    <p:embeddedFont>
      <p:font typeface="Open Sans Bold" charset="1" panose="020B0806030504020204"/>
      <p:regular r:id="rId54"/>
    </p:embeddedFont>
    <p:embeddedFont>
      <p:font typeface="Open Sans Italics" charset="1" panose="020B0606030504020204"/>
      <p:regular r:id="rId55"/>
    </p:embeddedFont>
    <p:embeddedFont>
      <p:font typeface="Open Sans Bold Italics" charset="1" panose="020B0806030504020204"/>
      <p:regular r:id="rId56"/>
    </p:embeddedFont>
    <p:embeddedFont>
      <p:font typeface="Open Sans Light" charset="1" panose="020B0306030504020204"/>
      <p:regular r:id="rId57"/>
    </p:embeddedFont>
    <p:embeddedFont>
      <p:font typeface="Open Sans Light Italics" charset="1" panose="020B0306030504020204"/>
      <p:regular r:id="rId58"/>
    </p:embeddedFont>
    <p:embeddedFont>
      <p:font typeface="Open Sans Ultra-Bold" charset="1" panose="00000000000000000000"/>
      <p:regular r:id="rId59"/>
    </p:embeddedFont>
    <p:embeddedFont>
      <p:font typeface="Open Sans Ultra-Bold Italics" charset="1" panose="00000000000000000000"/>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fonts/font6.fntdata" Type="http://schemas.openxmlformats.org/officeDocument/2006/relationships/font"/><Relationship Id="rId60" Target="fonts/font60.fntdata" Type="http://schemas.openxmlformats.org/officeDocument/2006/relationships/font"/><Relationship Id="rId61" Target="slides/slide1.xml" Type="http://schemas.openxmlformats.org/officeDocument/2006/relationships/slide"/><Relationship Id="rId62" Target="slides/slide2.xml" Type="http://schemas.openxmlformats.org/officeDocument/2006/relationships/slide"/><Relationship Id="rId63" Target="slides/slide3.xml" Type="http://schemas.openxmlformats.org/officeDocument/2006/relationships/slide"/><Relationship Id="rId64" Target="slides/slide4.xml" Type="http://schemas.openxmlformats.org/officeDocument/2006/relationships/slide"/><Relationship Id="rId65" Target="slides/slide5.xml" Type="http://schemas.openxmlformats.org/officeDocument/2006/relationships/slide"/><Relationship Id="rId66" Target="slides/slide6.xml" Type="http://schemas.openxmlformats.org/officeDocument/2006/relationships/slide"/><Relationship Id="rId67" Target="slides/slide7.xml" Type="http://schemas.openxmlformats.org/officeDocument/2006/relationships/slide"/><Relationship Id="rId68" Target="slides/slide8.xml" Type="http://schemas.openxmlformats.org/officeDocument/2006/relationships/slide"/><Relationship Id="rId69" Target="slides/slide9.xml" Type="http://schemas.openxmlformats.org/officeDocument/2006/relationships/slide"/><Relationship Id="rId7" Target="fonts/font7.fntdata" Type="http://schemas.openxmlformats.org/officeDocument/2006/relationships/font"/><Relationship Id="rId70" Target="slides/slide10.xml" Type="http://schemas.openxmlformats.org/officeDocument/2006/relationships/slide"/><Relationship Id="rId71" Target="slides/slide11.xml" Type="http://schemas.openxmlformats.org/officeDocument/2006/relationships/slide"/><Relationship Id="rId72" Target="slides/slide12.xml" Type="http://schemas.openxmlformats.org/officeDocument/2006/relationships/slide"/><Relationship Id="rId73" Target="slides/slide13.xml" Type="http://schemas.openxmlformats.org/officeDocument/2006/relationships/slide"/><Relationship Id="rId74" Target="slides/slide14.xml" Type="http://schemas.openxmlformats.org/officeDocument/2006/relationships/slide"/><Relationship Id="rId75" Target="slides/slide15.xml" Type="http://schemas.openxmlformats.org/officeDocument/2006/relationships/slide"/><Relationship Id="rId76" Target="slides/slide16.xml" Type="http://schemas.openxmlformats.org/officeDocument/2006/relationships/slide"/><Relationship Id="rId77" Target="slides/slide17.xml" Type="http://schemas.openxmlformats.org/officeDocument/2006/relationships/slide"/><Relationship Id="rId78" Target="slides/slide18.xml" Type="http://schemas.openxmlformats.org/officeDocument/2006/relationships/slide"/><Relationship Id="rId79" Target="slides/slide19.xml" Type="http://schemas.openxmlformats.org/officeDocument/2006/relationships/slide"/><Relationship Id="rId8" Target="fonts/font8.fntdata" Type="http://schemas.openxmlformats.org/officeDocument/2006/relationships/font"/><Relationship Id="rId80" Target="slides/slide20.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1.png" Type="http://schemas.openxmlformats.org/officeDocument/2006/relationships/image"/><Relationship Id="rId7" Target="../media/image22.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jpe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5.png" Type="http://schemas.openxmlformats.org/officeDocument/2006/relationships/image"/><Relationship Id="rId7" Target="../media/image3.png" Type="http://schemas.openxmlformats.org/officeDocument/2006/relationships/image"/><Relationship Id="rId8"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6.jpeg" Type="http://schemas.openxmlformats.org/officeDocument/2006/relationships/image"/><Relationship Id="rId7" Target="../media/image3.png" Type="http://schemas.openxmlformats.org/officeDocument/2006/relationships/image"/><Relationship Id="rId8" Target="../media/image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svg" Type="http://schemas.openxmlformats.org/officeDocument/2006/relationships/image"/><Relationship Id="rId11" Target="../media/image41.png" Type="http://schemas.openxmlformats.org/officeDocument/2006/relationships/image"/><Relationship Id="rId12" Target="../media/image42.sv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5.png" Type="http://schemas.openxmlformats.org/officeDocument/2006/relationships/image"/><Relationship Id="rId7" Target="../media/image37.png" Type="http://schemas.openxmlformats.org/officeDocument/2006/relationships/image"/><Relationship Id="rId8" Target="../media/image38.svg" Type="http://schemas.openxmlformats.org/officeDocument/2006/relationships/image"/><Relationship Id="rId9" Target="../media/image3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jpeg" Type="http://schemas.openxmlformats.org/officeDocument/2006/relationships/image"/><Relationship Id="rId2" Target="../media/image35.png" Type="http://schemas.openxmlformats.org/officeDocument/2006/relationships/image"/><Relationship Id="rId3" Target="../media/image36.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7.png" Type="http://schemas.openxmlformats.org/officeDocument/2006/relationships/image"/><Relationship Id="rId7" Target="../media/image38.sv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11" Target="../media/image52.svg" Type="http://schemas.openxmlformats.org/officeDocument/2006/relationships/image"/><Relationship Id="rId12" Target="../media/image53.png" Type="http://schemas.openxmlformats.org/officeDocument/2006/relationships/image"/><Relationship Id="rId13" Target="../media/image54.svg" Type="http://schemas.openxmlformats.org/officeDocument/2006/relationships/image"/><Relationship Id="rId14" Target="../media/image55.png" Type="http://schemas.openxmlformats.org/officeDocument/2006/relationships/image"/><Relationship Id="rId15" Target="../media/image56.svg" Type="http://schemas.openxmlformats.org/officeDocument/2006/relationships/image"/><Relationship Id="rId16" Target="../media/image57.png" Type="http://schemas.openxmlformats.org/officeDocument/2006/relationships/image"/><Relationship Id="rId17" Target="../media/image58.svg" Type="http://schemas.openxmlformats.org/officeDocument/2006/relationships/image"/><Relationship Id="rId2" Target="../media/image43.png" Type="http://schemas.openxmlformats.org/officeDocument/2006/relationships/image"/><Relationship Id="rId3" Target="../media/image44.sv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49.png" Type="http://schemas.openxmlformats.org/officeDocument/2006/relationships/image"/><Relationship Id="rId9" Target="../media/image50.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gif" Type="http://schemas.openxmlformats.org/officeDocument/2006/relationships/image"/><Relationship Id="rId3" Target="../media/image60.gif" Type="http://schemas.openxmlformats.org/officeDocument/2006/relationships/image"/><Relationship Id="rId4" Target="../media/image61.gif"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gif" Type="http://schemas.openxmlformats.org/officeDocument/2006/relationships/image"/><Relationship Id="rId3" Target="../media/image60.gif" Type="http://schemas.openxmlformats.org/officeDocument/2006/relationships/image"/><Relationship Id="rId4" Target="../media/image61.gif"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0.png" Type="http://schemas.openxmlformats.org/officeDocument/2006/relationships/image"/><Relationship Id="rId2" Target="../media/image62.png" Type="http://schemas.openxmlformats.org/officeDocument/2006/relationships/image"/><Relationship Id="rId3" Target="../media/image63.sv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 Id="rId6" Target="../media/image66.png" Type="http://schemas.openxmlformats.org/officeDocument/2006/relationships/image"/><Relationship Id="rId7" Target="../media/image67.svg" Type="http://schemas.openxmlformats.org/officeDocument/2006/relationships/image"/><Relationship Id="rId8" Target="../media/image68.png" Type="http://schemas.openxmlformats.org/officeDocument/2006/relationships/image"/><Relationship Id="rId9" Target="../media/image69.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0.png" Type="http://schemas.openxmlformats.org/officeDocument/2006/relationships/image"/><Relationship Id="rId2" Target="../media/image62.png" Type="http://schemas.openxmlformats.org/officeDocument/2006/relationships/image"/><Relationship Id="rId3" Target="../media/image63.sv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 Id="rId6" Target="../media/image66.png" Type="http://schemas.openxmlformats.org/officeDocument/2006/relationships/image"/><Relationship Id="rId7" Target="../media/image67.svg" Type="http://schemas.openxmlformats.org/officeDocument/2006/relationships/image"/><Relationship Id="rId8" Target="../media/image68.png" Type="http://schemas.openxmlformats.org/officeDocument/2006/relationships/image"/><Relationship Id="rId9" Target="../media/image69.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svg" Type="http://schemas.openxmlformats.org/officeDocument/2006/relationships/image"/><Relationship Id="rId12" Target="../media/image79.png" Type="http://schemas.openxmlformats.org/officeDocument/2006/relationships/image"/><Relationship Id="rId13" Target="../media/image80.svg" Type="http://schemas.openxmlformats.org/officeDocument/2006/relationships/image"/><Relationship Id="rId14" Target="../media/image81.png" Type="http://schemas.openxmlformats.org/officeDocument/2006/relationships/image"/><Relationship Id="rId15" Target="../media/image82.svg" Type="http://schemas.openxmlformats.org/officeDocument/2006/relationships/image"/><Relationship Id="rId2" Target="../media/image71.png" Type="http://schemas.openxmlformats.org/officeDocument/2006/relationships/image"/><Relationship Id="rId3" Target="../media/image72.svg" Type="http://schemas.openxmlformats.org/officeDocument/2006/relationships/image"/><Relationship Id="rId4" Target="../media/image73.png" Type="http://schemas.openxmlformats.org/officeDocument/2006/relationships/image"/><Relationship Id="rId5" Target="../media/image7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75.png" Type="http://schemas.openxmlformats.org/officeDocument/2006/relationships/image"/><Relationship Id="rId9" Target="../media/image7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3.png" Type="http://schemas.openxmlformats.org/officeDocument/2006/relationships/image"/><Relationship Id="rId3" Target="../media/image84.svg" Type="http://schemas.openxmlformats.org/officeDocument/2006/relationships/image"/><Relationship Id="rId4" Target="../media/image85.png" Type="http://schemas.openxmlformats.org/officeDocument/2006/relationships/image"/><Relationship Id="rId5" Target="../media/image86.svg" Type="http://schemas.openxmlformats.org/officeDocument/2006/relationships/image"/><Relationship Id="rId6" Target="../media/image87.png" Type="http://schemas.openxmlformats.org/officeDocument/2006/relationships/image"/><Relationship Id="rId7" Target="../media/image88.svg" Type="http://schemas.openxmlformats.org/officeDocument/2006/relationships/image"/><Relationship Id="rId8" Target="../media/image89.png" Type="http://schemas.openxmlformats.org/officeDocument/2006/relationships/image"/><Relationship Id="rId9" Target="../media/image9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8E9"/>
        </a:solidFill>
      </p:bgPr>
    </p:bg>
    <p:spTree>
      <p:nvGrpSpPr>
        <p:cNvPr id="1" name=""/>
        <p:cNvGrpSpPr/>
        <p:nvPr/>
      </p:nvGrpSpPr>
      <p:grpSpPr>
        <a:xfrm>
          <a:off x="0" y="0"/>
          <a:ext cx="0" cy="0"/>
          <a:chOff x="0" y="0"/>
          <a:chExt cx="0" cy="0"/>
        </a:xfrm>
      </p:grpSpPr>
      <p:sp>
        <p:nvSpPr>
          <p:cNvPr name="Freeform 2" id="2"/>
          <p:cNvSpPr/>
          <p:nvPr/>
        </p:nvSpPr>
        <p:spPr>
          <a:xfrm flipH="false" flipV="false" rot="4972545">
            <a:off x="-2856714" y="-5442448"/>
            <a:ext cx="10578966" cy="11421286"/>
          </a:xfrm>
          <a:custGeom>
            <a:avLst/>
            <a:gdLst/>
            <a:ahLst/>
            <a:cxnLst/>
            <a:rect r="r" b="b" t="t" l="l"/>
            <a:pathLst>
              <a:path h="11421286" w="10578966">
                <a:moveTo>
                  <a:pt x="0" y="0"/>
                </a:moveTo>
                <a:lnTo>
                  <a:pt x="10578967" y="0"/>
                </a:lnTo>
                <a:lnTo>
                  <a:pt x="10578967" y="11421286"/>
                </a:lnTo>
                <a:lnTo>
                  <a:pt x="0" y="114212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2008875" y="-702589"/>
            <a:ext cx="17375562" cy="18435609"/>
          </a:xfrm>
          <a:custGeom>
            <a:avLst/>
            <a:gdLst/>
            <a:ahLst/>
            <a:cxnLst/>
            <a:rect r="r" b="b" t="t" l="l"/>
            <a:pathLst>
              <a:path h="18435609" w="17375562">
                <a:moveTo>
                  <a:pt x="0" y="0"/>
                </a:moveTo>
                <a:lnTo>
                  <a:pt x="17375562" y="0"/>
                </a:lnTo>
                <a:lnTo>
                  <a:pt x="17375562" y="18435609"/>
                </a:lnTo>
                <a:lnTo>
                  <a:pt x="0" y="184356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316730">
            <a:off x="-1381685" y="6286113"/>
            <a:ext cx="7628908" cy="6637150"/>
          </a:xfrm>
          <a:custGeom>
            <a:avLst/>
            <a:gdLst/>
            <a:ahLst/>
            <a:cxnLst/>
            <a:rect r="r" b="b" t="t" l="l"/>
            <a:pathLst>
              <a:path h="6637150" w="7628908">
                <a:moveTo>
                  <a:pt x="0" y="0"/>
                </a:moveTo>
                <a:lnTo>
                  <a:pt x="7628909" y="0"/>
                </a:lnTo>
                <a:lnTo>
                  <a:pt x="7628909" y="6637150"/>
                </a:lnTo>
                <a:lnTo>
                  <a:pt x="0" y="66371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2622879" y="3767541"/>
            <a:ext cx="12569707" cy="4033694"/>
            <a:chOff x="0" y="0"/>
            <a:chExt cx="16759610" cy="5378259"/>
          </a:xfrm>
        </p:grpSpPr>
        <p:sp>
          <p:nvSpPr>
            <p:cNvPr name="TextBox 6" id="6"/>
            <p:cNvSpPr txBox="true"/>
            <p:nvPr/>
          </p:nvSpPr>
          <p:spPr>
            <a:xfrm rot="0">
              <a:off x="0" y="103783"/>
              <a:ext cx="16759610" cy="2126191"/>
            </a:xfrm>
            <a:prstGeom prst="rect">
              <a:avLst/>
            </a:prstGeom>
          </p:spPr>
          <p:txBody>
            <a:bodyPr anchor="t" rtlCol="false" tIns="0" lIns="0" bIns="0" rIns="0">
              <a:spAutoFit/>
            </a:bodyPr>
            <a:lstStyle/>
            <a:p>
              <a:pPr algn="ctr">
                <a:lnSpc>
                  <a:spcPts val="12099"/>
                </a:lnSpc>
              </a:pPr>
              <a:r>
                <a:rPr lang="en-US" sz="10999">
                  <a:solidFill>
                    <a:srgbClr val="000000"/>
                  </a:solidFill>
                  <a:latin typeface="Poppins Medium"/>
                </a:rPr>
                <a:t>SPOTIFY</a:t>
              </a:r>
            </a:p>
          </p:txBody>
        </p:sp>
        <p:sp>
          <p:nvSpPr>
            <p:cNvPr name="TextBox 7" id="7"/>
            <p:cNvSpPr txBox="true"/>
            <p:nvPr/>
          </p:nvSpPr>
          <p:spPr>
            <a:xfrm rot="0">
              <a:off x="379619" y="2429008"/>
              <a:ext cx="16000371" cy="2955502"/>
            </a:xfrm>
            <a:prstGeom prst="rect">
              <a:avLst/>
            </a:prstGeom>
          </p:spPr>
          <p:txBody>
            <a:bodyPr anchor="t" rtlCol="false" tIns="0" lIns="0" bIns="0" rIns="0">
              <a:spAutoFit/>
            </a:bodyPr>
            <a:lstStyle/>
            <a:p>
              <a:pPr algn="ctr">
                <a:lnSpc>
                  <a:spcPts val="4479"/>
                </a:lnSpc>
              </a:pPr>
              <a:r>
                <a:rPr lang="en-US" sz="3199">
                  <a:solidFill>
                    <a:srgbClr val="000000"/>
                  </a:solidFill>
                  <a:latin typeface="Poppins Medium Bold"/>
                </a:rPr>
                <a:t>Méthodes Agiles</a:t>
              </a:r>
            </a:p>
            <a:p>
              <a:pPr algn="ctr">
                <a:lnSpc>
                  <a:spcPts val="4479"/>
                </a:lnSpc>
              </a:pPr>
              <a:r>
                <a:rPr lang="en-US" sz="3199">
                  <a:solidFill>
                    <a:srgbClr val="000000"/>
                  </a:solidFill>
                  <a:latin typeface="Poppins Medium"/>
                </a:rPr>
                <a:t>Master 1 MITIC - 6 mai 2024</a:t>
              </a:r>
            </a:p>
            <a:p>
              <a:pPr algn="ctr">
                <a:lnSpc>
                  <a:spcPts val="4479"/>
                </a:lnSpc>
              </a:pPr>
              <a:r>
                <a:rPr lang="en-US" sz="3199">
                  <a:solidFill>
                    <a:srgbClr val="000000"/>
                  </a:solidFill>
                  <a:latin typeface="Poppins Medium"/>
                </a:rPr>
                <a:t>Ana Maria Batin, Clara Burnod, Kenza El Houari,</a:t>
              </a:r>
            </a:p>
            <a:p>
              <a:pPr algn="ctr" marL="0" indent="0" lvl="0">
                <a:lnSpc>
                  <a:spcPts val="4479"/>
                </a:lnSpc>
                <a:spcBef>
                  <a:spcPct val="0"/>
                </a:spcBef>
              </a:pPr>
              <a:r>
                <a:rPr lang="en-US" sz="3199">
                  <a:solidFill>
                    <a:srgbClr val="000000"/>
                  </a:solidFill>
                  <a:latin typeface="Poppins Medium"/>
                </a:rPr>
                <a:t>Félix Lepinoy &amp; Morgane Orblin</a:t>
              </a:r>
            </a:p>
          </p:txBody>
        </p:sp>
      </p:grpSp>
      <p:sp>
        <p:nvSpPr>
          <p:cNvPr name="Freeform 8" id="8"/>
          <p:cNvSpPr/>
          <p:nvPr/>
        </p:nvSpPr>
        <p:spPr>
          <a:xfrm flipH="false" flipV="false" rot="4972545">
            <a:off x="-2704314" y="-5290048"/>
            <a:ext cx="10578966" cy="11421286"/>
          </a:xfrm>
          <a:custGeom>
            <a:avLst/>
            <a:gdLst/>
            <a:ahLst/>
            <a:cxnLst/>
            <a:rect r="r" b="b" t="t" l="l"/>
            <a:pathLst>
              <a:path h="11421286" w="10578966">
                <a:moveTo>
                  <a:pt x="0" y="0"/>
                </a:moveTo>
                <a:lnTo>
                  <a:pt x="10578967" y="0"/>
                </a:lnTo>
                <a:lnTo>
                  <a:pt x="10578967" y="11421286"/>
                </a:lnTo>
                <a:lnTo>
                  <a:pt x="0" y="114212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p:cSld>
    <p:bg>
      <p:bgPr>
        <a:solidFill>
          <a:srgbClr val="FFF8E9"/>
        </a:solidFill>
      </p:bgPr>
    </p:bg>
    <p:spTree>
      <p:nvGrpSpPr>
        <p:cNvPr id="1" name=""/>
        <p:cNvGrpSpPr/>
        <p:nvPr/>
      </p:nvGrpSpPr>
      <p:grpSpPr>
        <a:xfrm>
          <a:off x="0" y="0"/>
          <a:ext cx="0" cy="0"/>
          <a:chOff x="0" y="0"/>
          <a:chExt cx="0" cy="0"/>
        </a:xfrm>
      </p:grpSpPr>
      <p:sp>
        <p:nvSpPr>
          <p:cNvPr name="TextBox 2" id="2"/>
          <p:cNvSpPr txBox="true"/>
          <p:nvPr/>
        </p:nvSpPr>
        <p:spPr>
          <a:xfrm rot="0">
            <a:off x="5806040" y="189863"/>
            <a:ext cx="6022777" cy="1285881"/>
          </a:xfrm>
          <a:prstGeom prst="rect">
            <a:avLst/>
          </a:prstGeom>
        </p:spPr>
        <p:txBody>
          <a:bodyPr anchor="t" rtlCol="false" tIns="0" lIns="0" bIns="0" rIns="0">
            <a:spAutoFit/>
          </a:bodyPr>
          <a:lstStyle/>
          <a:p>
            <a:pPr algn="ctr" marL="0" indent="0" lvl="0">
              <a:lnSpc>
                <a:spcPts val="9900"/>
              </a:lnSpc>
              <a:spcBef>
                <a:spcPct val="0"/>
              </a:spcBef>
            </a:pPr>
            <a:r>
              <a:rPr lang="en-US" sz="9000" strike="noStrike" u="none">
                <a:solidFill>
                  <a:srgbClr val="000000"/>
                </a:solidFill>
                <a:latin typeface="Poppins Medium"/>
              </a:rPr>
              <a:t>SOMMAIRE</a:t>
            </a:r>
          </a:p>
        </p:txBody>
      </p:sp>
      <p:sp>
        <p:nvSpPr>
          <p:cNvPr name="TextBox 3" id="3"/>
          <p:cNvSpPr txBox="true"/>
          <p:nvPr/>
        </p:nvSpPr>
        <p:spPr>
          <a:xfrm rot="0">
            <a:off x="5806040" y="1966515"/>
            <a:ext cx="7170688" cy="7291785"/>
          </a:xfrm>
          <a:prstGeom prst="rect">
            <a:avLst/>
          </a:prstGeom>
        </p:spPr>
        <p:txBody>
          <a:bodyPr anchor="t" rtlCol="false" tIns="0" lIns="0" bIns="0" rIns="0">
            <a:spAutoFit/>
          </a:bodyPr>
          <a:lstStyle/>
          <a:p>
            <a:pPr algn="just" marL="684807" indent="-342403" lvl="1">
              <a:lnSpc>
                <a:spcPts val="4440"/>
              </a:lnSpc>
              <a:buAutoNum type="arabicPeriod" startAt="1"/>
            </a:pPr>
            <a:r>
              <a:rPr lang="en-US" sz="3171">
                <a:solidFill>
                  <a:srgbClr val="000000"/>
                </a:solidFill>
                <a:latin typeface="Open Sans Bold"/>
              </a:rPr>
              <a:t>Présentation des résultats</a:t>
            </a:r>
          </a:p>
          <a:p>
            <a:pPr algn="just" marL="1369613" indent="-456538" lvl="2">
              <a:lnSpc>
                <a:spcPts val="4440"/>
              </a:lnSpc>
              <a:buFont typeface="Arial"/>
              <a:buChar char="⚬"/>
            </a:pPr>
            <a:r>
              <a:rPr lang="en-US" sz="3171">
                <a:solidFill>
                  <a:srgbClr val="000000"/>
                </a:solidFill>
                <a:latin typeface="Open Sans Bold"/>
              </a:rPr>
              <a:t>Analyse quantitative</a:t>
            </a:r>
          </a:p>
          <a:p>
            <a:pPr algn="just" marL="1369613" indent="-456538" lvl="2">
              <a:lnSpc>
                <a:spcPts val="4440"/>
              </a:lnSpc>
              <a:buFont typeface="Arial"/>
              <a:buChar char="⚬"/>
            </a:pPr>
            <a:r>
              <a:rPr lang="en-US" sz="3171">
                <a:solidFill>
                  <a:srgbClr val="000000"/>
                </a:solidFill>
                <a:latin typeface="Open Sans Bold"/>
              </a:rPr>
              <a:t>Analyse qualitative</a:t>
            </a:r>
          </a:p>
          <a:p>
            <a:pPr algn="just" marL="684807" indent="-342403" lvl="1">
              <a:lnSpc>
                <a:spcPts val="4440"/>
              </a:lnSpc>
              <a:buAutoNum type="arabicPeriod" startAt="1"/>
            </a:pPr>
            <a:r>
              <a:rPr lang="en-US" sz="3171">
                <a:solidFill>
                  <a:srgbClr val="000000"/>
                </a:solidFill>
                <a:latin typeface="Open Sans Bold"/>
              </a:rPr>
              <a:t>Problématique</a:t>
            </a:r>
          </a:p>
          <a:p>
            <a:pPr algn="just" marL="684807" indent="-342403" lvl="1">
              <a:lnSpc>
                <a:spcPts val="4440"/>
              </a:lnSpc>
              <a:buAutoNum type="arabicPeriod" startAt="1"/>
            </a:pPr>
            <a:r>
              <a:rPr lang="en-US" sz="3171">
                <a:solidFill>
                  <a:srgbClr val="000000"/>
                </a:solidFill>
                <a:latin typeface="Open Sans Bold"/>
              </a:rPr>
              <a:t>Personas</a:t>
            </a:r>
          </a:p>
          <a:p>
            <a:pPr algn="just" marL="684807" indent="-342403" lvl="1">
              <a:lnSpc>
                <a:spcPts val="4440"/>
              </a:lnSpc>
              <a:buAutoNum type="arabicPeriod" startAt="1"/>
            </a:pPr>
            <a:r>
              <a:rPr lang="en-US" sz="3171">
                <a:solidFill>
                  <a:srgbClr val="000000"/>
                </a:solidFill>
                <a:latin typeface="Open Sans Bold"/>
              </a:rPr>
              <a:t>Experience Map</a:t>
            </a:r>
          </a:p>
          <a:p>
            <a:pPr algn="just" marL="684807" indent="-342403" lvl="1">
              <a:lnSpc>
                <a:spcPts val="4440"/>
              </a:lnSpc>
              <a:buAutoNum type="arabicPeriod" startAt="1"/>
            </a:pPr>
            <a:r>
              <a:rPr lang="en-US" sz="3171">
                <a:solidFill>
                  <a:srgbClr val="000000"/>
                </a:solidFill>
                <a:latin typeface="Open Sans Bold"/>
              </a:rPr>
              <a:t>Product Vision Board</a:t>
            </a:r>
          </a:p>
          <a:p>
            <a:pPr algn="just" marL="684807" indent="-342403" lvl="1">
              <a:lnSpc>
                <a:spcPts val="4440"/>
              </a:lnSpc>
              <a:buAutoNum type="arabicPeriod" startAt="1"/>
            </a:pPr>
            <a:r>
              <a:rPr lang="en-US" sz="3171">
                <a:solidFill>
                  <a:srgbClr val="000000"/>
                </a:solidFill>
                <a:latin typeface="Open Sans Bold"/>
              </a:rPr>
              <a:t>Impact Mapping</a:t>
            </a:r>
          </a:p>
          <a:p>
            <a:pPr algn="just" marL="684807" indent="-342403" lvl="1">
              <a:lnSpc>
                <a:spcPts val="4440"/>
              </a:lnSpc>
              <a:buAutoNum type="arabicPeriod" startAt="1"/>
            </a:pPr>
            <a:r>
              <a:rPr lang="en-US" sz="3171">
                <a:solidFill>
                  <a:srgbClr val="000000"/>
                </a:solidFill>
                <a:latin typeface="Open Sans Bold"/>
              </a:rPr>
              <a:t>Hypothèse formulée</a:t>
            </a:r>
          </a:p>
          <a:p>
            <a:pPr algn="just" marL="684807" indent="-342403" lvl="1">
              <a:lnSpc>
                <a:spcPts val="4440"/>
              </a:lnSpc>
              <a:buAutoNum type="arabicPeriod" startAt="1"/>
            </a:pPr>
            <a:r>
              <a:rPr lang="en-US" sz="3171">
                <a:solidFill>
                  <a:srgbClr val="000000"/>
                </a:solidFill>
                <a:latin typeface="Open Sans Bold"/>
              </a:rPr>
              <a:t>Méthode MOSCOW</a:t>
            </a:r>
          </a:p>
          <a:p>
            <a:pPr algn="just" marL="684807" indent="-342403" lvl="1">
              <a:lnSpc>
                <a:spcPts val="4440"/>
              </a:lnSpc>
              <a:buAutoNum type="arabicPeriod" startAt="1"/>
            </a:pPr>
            <a:r>
              <a:rPr lang="en-US" sz="3171">
                <a:solidFill>
                  <a:srgbClr val="000000"/>
                </a:solidFill>
                <a:latin typeface="Open Sans Bold"/>
              </a:rPr>
              <a:t>User Stories</a:t>
            </a:r>
          </a:p>
          <a:p>
            <a:pPr algn="just" marL="684807" indent="-342403" lvl="1">
              <a:lnSpc>
                <a:spcPts val="4440"/>
              </a:lnSpc>
              <a:buAutoNum type="arabicPeriod" startAt="1"/>
            </a:pPr>
            <a:r>
              <a:rPr lang="en-US" sz="3171">
                <a:solidFill>
                  <a:srgbClr val="000000"/>
                </a:solidFill>
                <a:latin typeface="Open Sans Bold"/>
              </a:rPr>
              <a:t>Critères d’acceptation en Gerkin</a:t>
            </a:r>
          </a:p>
          <a:p>
            <a:pPr algn="just" marL="684807" indent="-342403" lvl="1">
              <a:lnSpc>
                <a:spcPts val="4440"/>
              </a:lnSpc>
              <a:buAutoNum type="arabicPeriod" startAt="1"/>
            </a:pPr>
            <a:r>
              <a:rPr lang="en-US" sz="3171">
                <a:solidFill>
                  <a:srgbClr val="000000"/>
                </a:solidFill>
                <a:latin typeface="Open Sans Bold"/>
              </a:rPr>
              <a:t>Retour d’Expérience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8AB7DD"/>
        </a:solidFill>
      </p:bgPr>
    </p:bg>
    <p:spTree>
      <p:nvGrpSpPr>
        <p:cNvPr id="1" name=""/>
        <p:cNvGrpSpPr/>
        <p:nvPr/>
      </p:nvGrpSpPr>
      <p:grpSpPr>
        <a:xfrm>
          <a:off x="0" y="0"/>
          <a:ext cx="0" cy="0"/>
          <a:chOff x="0" y="0"/>
          <a:chExt cx="0" cy="0"/>
        </a:xfrm>
      </p:grpSpPr>
      <p:grpSp>
        <p:nvGrpSpPr>
          <p:cNvPr name="Group 2" id="2"/>
          <p:cNvGrpSpPr/>
          <p:nvPr/>
        </p:nvGrpSpPr>
        <p:grpSpPr>
          <a:xfrm rot="0">
            <a:off x="2859146" y="444514"/>
            <a:ext cx="12569707" cy="3881294"/>
            <a:chOff x="0" y="0"/>
            <a:chExt cx="16759610" cy="5175059"/>
          </a:xfrm>
        </p:grpSpPr>
        <p:sp>
          <p:nvSpPr>
            <p:cNvPr name="TextBox 3" id="3"/>
            <p:cNvSpPr txBox="true"/>
            <p:nvPr/>
          </p:nvSpPr>
          <p:spPr>
            <a:xfrm rot="0">
              <a:off x="0" y="103783"/>
              <a:ext cx="16759610" cy="4170891"/>
            </a:xfrm>
            <a:prstGeom prst="rect">
              <a:avLst/>
            </a:prstGeom>
          </p:spPr>
          <p:txBody>
            <a:bodyPr anchor="t" rtlCol="false" tIns="0" lIns="0" bIns="0" rIns="0">
              <a:spAutoFit/>
            </a:bodyPr>
            <a:lstStyle/>
            <a:p>
              <a:pPr algn="ctr">
                <a:lnSpc>
                  <a:spcPts val="12099"/>
                </a:lnSpc>
              </a:pPr>
              <a:r>
                <a:rPr lang="en-US" sz="10999">
                  <a:solidFill>
                    <a:srgbClr val="000000"/>
                  </a:solidFill>
                  <a:latin typeface="Poppins Medium"/>
                </a:rPr>
                <a:t>1. PRÉSENTATION DES RÉSULTATS </a:t>
              </a:r>
            </a:p>
          </p:txBody>
        </p:sp>
        <p:sp>
          <p:nvSpPr>
            <p:cNvPr name="TextBox 4" id="4"/>
            <p:cNvSpPr txBox="true"/>
            <p:nvPr/>
          </p:nvSpPr>
          <p:spPr>
            <a:xfrm rot="0">
              <a:off x="379619" y="4473708"/>
              <a:ext cx="16000371" cy="707602"/>
            </a:xfrm>
            <a:prstGeom prst="rect">
              <a:avLst/>
            </a:prstGeom>
          </p:spPr>
          <p:txBody>
            <a:bodyPr anchor="t" rtlCol="false" tIns="0" lIns="0" bIns="0" rIns="0">
              <a:spAutoFit/>
            </a:bodyPr>
            <a:lstStyle/>
            <a:p>
              <a:pPr algn="ctr" marL="0" indent="0" lvl="0">
                <a:lnSpc>
                  <a:spcPts val="4479"/>
                </a:lnSpc>
                <a:spcBef>
                  <a:spcPct val="0"/>
                </a:spcBef>
              </a:pPr>
            </a:p>
          </p:txBody>
        </p:sp>
      </p:grpSp>
      <p:sp>
        <p:nvSpPr>
          <p:cNvPr name="Freeform 5" id="5"/>
          <p:cNvSpPr/>
          <p:nvPr/>
        </p:nvSpPr>
        <p:spPr>
          <a:xfrm flipH="false" flipV="false" rot="-4103319">
            <a:off x="1485100" y="3330940"/>
            <a:ext cx="7811571" cy="8502390"/>
          </a:xfrm>
          <a:custGeom>
            <a:avLst/>
            <a:gdLst/>
            <a:ahLst/>
            <a:cxnLst/>
            <a:rect r="r" b="b" t="t" l="l"/>
            <a:pathLst>
              <a:path h="8502390" w="7811571">
                <a:moveTo>
                  <a:pt x="0" y="0"/>
                </a:moveTo>
                <a:lnTo>
                  <a:pt x="7811571" y="0"/>
                </a:lnTo>
                <a:lnTo>
                  <a:pt x="7811571" y="8502391"/>
                </a:lnTo>
                <a:lnTo>
                  <a:pt x="0" y="85023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876168">
            <a:off x="7950418" y="3198331"/>
            <a:ext cx="7811571" cy="8502390"/>
          </a:xfrm>
          <a:custGeom>
            <a:avLst/>
            <a:gdLst/>
            <a:ahLst/>
            <a:cxnLst/>
            <a:rect r="r" b="b" t="t" l="l"/>
            <a:pathLst>
              <a:path h="8502390" w="7811571">
                <a:moveTo>
                  <a:pt x="0" y="0"/>
                </a:moveTo>
                <a:lnTo>
                  <a:pt x="7811571" y="0"/>
                </a:lnTo>
                <a:lnTo>
                  <a:pt x="7811571" y="8502390"/>
                </a:lnTo>
                <a:lnTo>
                  <a:pt x="0" y="85023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3089482" y="5333683"/>
            <a:ext cx="4602807" cy="580390"/>
          </a:xfrm>
          <a:prstGeom prst="rect">
            <a:avLst/>
          </a:prstGeom>
        </p:spPr>
        <p:txBody>
          <a:bodyPr anchor="t" rtlCol="false" tIns="0" lIns="0" bIns="0" rIns="0">
            <a:spAutoFit/>
          </a:bodyPr>
          <a:lstStyle/>
          <a:p>
            <a:pPr algn="ctr">
              <a:lnSpc>
                <a:spcPts val="4759"/>
              </a:lnSpc>
            </a:pPr>
            <a:r>
              <a:rPr lang="en-US" sz="3399">
                <a:solidFill>
                  <a:srgbClr val="000000"/>
                </a:solidFill>
                <a:latin typeface="Open Sans Bold"/>
              </a:rPr>
              <a:t>Analyse quantitative </a:t>
            </a:r>
          </a:p>
        </p:txBody>
      </p:sp>
      <p:sp>
        <p:nvSpPr>
          <p:cNvPr name="TextBox 8" id="8"/>
          <p:cNvSpPr txBox="true"/>
          <p:nvPr/>
        </p:nvSpPr>
        <p:spPr>
          <a:xfrm rot="0">
            <a:off x="10186378" y="5333683"/>
            <a:ext cx="4151561" cy="580390"/>
          </a:xfrm>
          <a:prstGeom prst="rect">
            <a:avLst/>
          </a:prstGeom>
        </p:spPr>
        <p:txBody>
          <a:bodyPr anchor="t" rtlCol="false" tIns="0" lIns="0" bIns="0" rIns="0">
            <a:spAutoFit/>
          </a:bodyPr>
          <a:lstStyle/>
          <a:p>
            <a:pPr algn="ctr">
              <a:lnSpc>
                <a:spcPts val="4759"/>
              </a:lnSpc>
            </a:pPr>
            <a:r>
              <a:rPr lang="en-US" sz="3399">
                <a:solidFill>
                  <a:srgbClr val="000000"/>
                </a:solidFill>
                <a:latin typeface="Open Sans Bold"/>
              </a:rPr>
              <a:t>Analyse qualitative</a:t>
            </a:r>
          </a:p>
        </p:txBody>
      </p:sp>
      <p:sp>
        <p:nvSpPr>
          <p:cNvPr name="TextBox 9" id="9"/>
          <p:cNvSpPr txBox="true"/>
          <p:nvPr/>
        </p:nvSpPr>
        <p:spPr>
          <a:xfrm rot="0">
            <a:off x="3384087" y="6250293"/>
            <a:ext cx="3789164"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Open Sans"/>
              </a:rPr>
              <a:t>Google Form</a:t>
            </a:r>
          </a:p>
          <a:p>
            <a:pPr algn="l" marL="734059" indent="-367030" lvl="1">
              <a:lnSpc>
                <a:spcPts val="4759"/>
              </a:lnSpc>
              <a:buFont typeface="Arial"/>
              <a:buChar char="•"/>
            </a:pPr>
            <a:r>
              <a:rPr lang="en-US" sz="3399">
                <a:solidFill>
                  <a:srgbClr val="000000"/>
                </a:solidFill>
                <a:latin typeface="Open Sans"/>
              </a:rPr>
              <a:t>16 questions</a:t>
            </a:r>
          </a:p>
          <a:p>
            <a:pPr algn="l" marL="734059" indent="-367030" lvl="1">
              <a:lnSpc>
                <a:spcPts val="4759"/>
              </a:lnSpc>
              <a:buFont typeface="Arial"/>
              <a:buChar char="•"/>
            </a:pPr>
            <a:r>
              <a:rPr lang="en-US" sz="3399">
                <a:solidFill>
                  <a:srgbClr val="000000"/>
                </a:solidFill>
                <a:latin typeface="Open Sans"/>
              </a:rPr>
              <a:t>31 répondants</a:t>
            </a:r>
            <a:r>
              <a:rPr lang="en-US" sz="3399">
                <a:solidFill>
                  <a:srgbClr val="000000"/>
                </a:solidFill>
                <a:latin typeface="Open Sans"/>
              </a:rPr>
              <a:t> </a:t>
            </a:r>
          </a:p>
        </p:txBody>
      </p:sp>
      <p:sp>
        <p:nvSpPr>
          <p:cNvPr name="TextBox 10" id="10"/>
          <p:cNvSpPr txBox="true"/>
          <p:nvPr/>
        </p:nvSpPr>
        <p:spPr>
          <a:xfrm rot="0">
            <a:off x="10086812" y="6250293"/>
            <a:ext cx="4762649" cy="178054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000000"/>
                </a:solidFill>
                <a:latin typeface="Open Sans"/>
              </a:rPr>
              <a:t>Interviews</a:t>
            </a:r>
          </a:p>
          <a:p>
            <a:pPr algn="l" marL="734059" indent="-367030" lvl="1">
              <a:lnSpc>
                <a:spcPts val="4759"/>
              </a:lnSpc>
              <a:buFont typeface="Arial"/>
              <a:buChar char="•"/>
            </a:pPr>
            <a:r>
              <a:rPr lang="en-US" sz="3399">
                <a:solidFill>
                  <a:srgbClr val="000000"/>
                </a:solidFill>
                <a:latin typeface="Open Sans"/>
              </a:rPr>
              <a:t>Questions ouvertes </a:t>
            </a:r>
          </a:p>
          <a:p>
            <a:pPr algn="l" marL="734059" indent="-367030" lvl="1">
              <a:lnSpc>
                <a:spcPts val="4759"/>
              </a:lnSpc>
              <a:buFont typeface="Arial"/>
              <a:buChar char="•"/>
            </a:pPr>
            <a:r>
              <a:rPr lang="en-US" sz="3399">
                <a:solidFill>
                  <a:srgbClr val="000000"/>
                </a:solidFill>
                <a:latin typeface="Open Sans"/>
              </a:rPr>
              <a:t>6 répondants</a:t>
            </a:r>
            <a:r>
              <a:rPr lang="en-US" sz="3399">
                <a:solidFill>
                  <a:srgbClr val="000000"/>
                </a:solidFill>
                <a:latin typeface="Open Sans"/>
              </a:rPr>
              <a:t>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8AB7DD"/>
        </a:solidFill>
      </p:bgPr>
    </p:bg>
    <p:spTree>
      <p:nvGrpSpPr>
        <p:cNvPr id="1" name=""/>
        <p:cNvGrpSpPr/>
        <p:nvPr/>
      </p:nvGrpSpPr>
      <p:grpSpPr>
        <a:xfrm>
          <a:off x="0" y="0"/>
          <a:ext cx="0" cy="0"/>
          <a:chOff x="0" y="0"/>
          <a:chExt cx="0" cy="0"/>
        </a:xfrm>
      </p:grpSpPr>
      <p:sp>
        <p:nvSpPr>
          <p:cNvPr name="Freeform 2" id="2"/>
          <p:cNvSpPr/>
          <p:nvPr/>
        </p:nvSpPr>
        <p:spPr>
          <a:xfrm flipH="false" flipV="false" rot="-2356616">
            <a:off x="-1780591" y="-7086143"/>
            <a:ext cx="22856984" cy="17288192"/>
          </a:xfrm>
          <a:custGeom>
            <a:avLst/>
            <a:gdLst/>
            <a:ahLst/>
            <a:cxnLst/>
            <a:rect r="r" b="b" t="t" l="l"/>
            <a:pathLst>
              <a:path h="17288192" w="22856984">
                <a:moveTo>
                  <a:pt x="0" y="0"/>
                </a:moveTo>
                <a:lnTo>
                  <a:pt x="22856984" y="0"/>
                </a:lnTo>
                <a:lnTo>
                  <a:pt x="22856984" y="17288191"/>
                </a:lnTo>
                <a:lnTo>
                  <a:pt x="0" y="172881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997695" y="1047750"/>
            <a:ext cx="392597" cy="392597"/>
            <a:chOff x="0" y="0"/>
            <a:chExt cx="6350000" cy="6350000"/>
          </a:xfrm>
        </p:grpSpPr>
        <p:sp>
          <p:nvSpPr>
            <p:cNvPr name="Freeform 4" id="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alpha val="0"/>
              </a:srgbClr>
            </a:solidFill>
          </p:spPr>
        </p:sp>
      </p:grpSp>
      <p:sp>
        <p:nvSpPr>
          <p:cNvPr name="Freeform 5" id="5"/>
          <p:cNvSpPr/>
          <p:nvPr/>
        </p:nvSpPr>
        <p:spPr>
          <a:xfrm flipH="false" flipV="false" rot="0">
            <a:off x="1028700" y="4269969"/>
            <a:ext cx="4344840" cy="4589849"/>
          </a:xfrm>
          <a:custGeom>
            <a:avLst/>
            <a:gdLst/>
            <a:ahLst/>
            <a:cxnLst/>
            <a:rect r="r" b="b" t="t" l="l"/>
            <a:pathLst>
              <a:path h="4589849" w="4344840">
                <a:moveTo>
                  <a:pt x="0" y="0"/>
                </a:moveTo>
                <a:lnTo>
                  <a:pt x="4344840" y="0"/>
                </a:lnTo>
                <a:lnTo>
                  <a:pt x="4344840" y="4589849"/>
                </a:lnTo>
                <a:lnTo>
                  <a:pt x="0" y="4589849"/>
                </a:lnTo>
                <a:lnTo>
                  <a:pt x="0" y="0"/>
                </a:lnTo>
                <a:close/>
              </a:path>
            </a:pathLst>
          </a:custGeom>
          <a:blipFill>
            <a:blip r:embed="rId4">
              <a:extLst>
                <a:ext uri="{96DAC541-7B7A-43D3-8B79-37D633B846F1}">
                  <asvg:svgBlip xmlns:asvg="http://schemas.microsoft.com/office/drawing/2016/SVG/main" r:embed="rId5"/>
                </a:ext>
              </a:extLst>
            </a:blip>
            <a:stretch>
              <a:fillRect l="-21619" t="-11224" r="-3180" b="-17361"/>
            </a:stretch>
          </a:blipFill>
        </p:spPr>
      </p:sp>
      <p:sp>
        <p:nvSpPr>
          <p:cNvPr name="Freeform 6" id="6"/>
          <p:cNvSpPr/>
          <p:nvPr/>
        </p:nvSpPr>
        <p:spPr>
          <a:xfrm flipH="false" flipV="false" rot="0">
            <a:off x="6756313" y="4269969"/>
            <a:ext cx="4939542" cy="5218087"/>
          </a:xfrm>
          <a:custGeom>
            <a:avLst/>
            <a:gdLst/>
            <a:ahLst/>
            <a:cxnLst/>
            <a:rect r="r" b="b" t="t" l="l"/>
            <a:pathLst>
              <a:path h="5218087" w="4939542">
                <a:moveTo>
                  <a:pt x="0" y="0"/>
                </a:moveTo>
                <a:lnTo>
                  <a:pt x="4939541" y="0"/>
                </a:lnTo>
                <a:lnTo>
                  <a:pt x="4939541" y="5218087"/>
                </a:lnTo>
                <a:lnTo>
                  <a:pt x="0" y="5218087"/>
                </a:lnTo>
                <a:lnTo>
                  <a:pt x="0" y="0"/>
                </a:lnTo>
                <a:close/>
              </a:path>
            </a:pathLst>
          </a:custGeom>
          <a:blipFill>
            <a:blip r:embed="rId4">
              <a:extLst>
                <a:ext uri="{96DAC541-7B7A-43D3-8B79-37D633B846F1}">
                  <asvg:svgBlip xmlns:asvg="http://schemas.microsoft.com/office/drawing/2016/SVG/main" r:embed="rId5"/>
                </a:ext>
              </a:extLst>
            </a:blip>
            <a:stretch>
              <a:fillRect l="-21619" t="-11224" r="-3180" b="-17361"/>
            </a:stretch>
          </a:blipFill>
        </p:spPr>
      </p:sp>
      <p:sp>
        <p:nvSpPr>
          <p:cNvPr name="Freeform 7" id="7"/>
          <p:cNvSpPr/>
          <p:nvPr/>
        </p:nvSpPr>
        <p:spPr>
          <a:xfrm flipH="false" flipV="false" rot="0">
            <a:off x="13079055" y="4269969"/>
            <a:ext cx="4344840" cy="4589849"/>
          </a:xfrm>
          <a:custGeom>
            <a:avLst/>
            <a:gdLst/>
            <a:ahLst/>
            <a:cxnLst/>
            <a:rect r="r" b="b" t="t" l="l"/>
            <a:pathLst>
              <a:path h="4589849" w="4344840">
                <a:moveTo>
                  <a:pt x="0" y="0"/>
                </a:moveTo>
                <a:lnTo>
                  <a:pt x="4344840" y="0"/>
                </a:lnTo>
                <a:lnTo>
                  <a:pt x="4344840" y="4589849"/>
                </a:lnTo>
                <a:lnTo>
                  <a:pt x="0" y="4589849"/>
                </a:lnTo>
                <a:lnTo>
                  <a:pt x="0" y="0"/>
                </a:lnTo>
                <a:close/>
              </a:path>
            </a:pathLst>
          </a:custGeom>
          <a:blipFill>
            <a:blip r:embed="rId4">
              <a:extLst>
                <a:ext uri="{96DAC541-7B7A-43D3-8B79-37D633B846F1}">
                  <asvg:svgBlip xmlns:asvg="http://schemas.microsoft.com/office/drawing/2016/SVG/main" r:embed="rId5"/>
                </a:ext>
              </a:extLst>
            </a:blip>
            <a:stretch>
              <a:fillRect l="-21619" t="-11224" r="-3180" b="-17361"/>
            </a:stretch>
          </a:blipFill>
        </p:spPr>
      </p:sp>
      <p:sp>
        <p:nvSpPr>
          <p:cNvPr name="TextBox 8" id="8"/>
          <p:cNvSpPr txBox="true"/>
          <p:nvPr/>
        </p:nvSpPr>
        <p:spPr>
          <a:xfrm rot="0">
            <a:off x="1943807" y="752069"/>
            <a:ext cx="14400386" cy="2914650"/>
          </a:xfrm>
          <a:prstGeom prst="rect">
            <a:avLst/>
          </a:prstGeom>
        </p:spPr>
        <p:txBody>
          <a:bodyPr anchor="t" rtlCol="false" tIns="0" lIns="0" bIns="0" rIns="0">
            <a:spAutoFit/>
          </a:bodyPr>
          <a:lstStyle/>
          <a:p>
            <a:pPr algn="ctr">
              <a:lnSpc>
                <a:spcPts val="11519"/>
              </a:lnSpc>
            </a:pPr>
            <a:r>
              <a:rPr lang="en-US" sz="9600">
                <a:solidFill>
                  <a:srgbClr val="000000"/>
                </a:solidFill>
                <a:latin typeface="Poppins Medium"/>
              </a:rPr>
              <a:t>1.1 ANALYSE QUANTITATIVE</a:t>
            </a:r>
          </a:p>
        </p:txBody>
      </p:sp>
      <p:sp>
        <p:nvSpPr>
          <p:cNvPr name="TextBox 9" id="9"/>
          <p:cNvSpPr txBox="true"/>
          <p:nvPr/>
        </p:nvSpPr>
        <p:spPr>
          <a:xfrm rot="0">
            <a:off x="1776388" y="5941323"/>
            <a:ext cx="2849463" cy="1180465"/>
          </a:xfrm>
          <a:prstGeom prst="rect">
            <a:avLst/>
          </a:prstGeom>
        </p:spPr>
        <p:txBody>
          <a:bodyPr anchor="t" rtlCol="false" tIns="0" lIns="0" bIns="0" rIns="0">
            <a:spAutoFit/>
          </a:bodyPr>
          <a:lstStyle/>
          <a:p>
            <a:pPr algn="ctr">
              <a:lnSpc>
                <a:spcPts val="4759"/>
              </a:lnSpc>
            </a:pPr>
            <a:r>
              <a:rPr lang="en-US" sz="3399">
                <a:solidFill>
                  <a:srgbClr val="000000"/>
                </a:solidFill>
                <a:latin typeface="Open Sans"/>
              </a:rPr>
              <a:t>Clip vidéo</a:t>
            </a:r>
          </a:p>
          <a:p>
            <a:pPr algn="ctr">
              <a:lnSpc>
                <a:spcPts val="4759"/>
              </a:lnSpc>
            </a:pPr>
            <a:r>
              <a:rPr lang="en-US" sz="3399">
                <a:solidFill>
                  <a:srgbClr val="000000"/>
                </a:solidFill>
                <a:latin typeface="Open Sans"/>
              </a:rPr>
              <a:t>Rétrospective </a:t>
            </a:r>
          </a:p>
        </p:txBody>
      </p:sp>
      <p:sp>
        <p:nvSpPr>
          <p:cNvPr name="TextBox 10" id="10"/>
          <p:cNvSpPr txBox="true"/>
          <p:nvPr/>
        </p:nvSpPr>
        <p:spPr>
          <a:xfrm rot="0">
            <a:off x="6798652" y="5641286"/>
            <a:ext cx="4855291" cy="1780540"/>
          </a:xfrm>
          <a:prstGeom prst="rect">
            <a:avLst/>
          </a:prstGeom>
        </p:spPr>
        <p:txBody>
          <a:bodyPr anchor="t" rtlCol="false" tIns="0" lIns="0" bIns="0" rIns="0">
            <a:spAutoFit/>
          </a:bodyPr>
          <a:lstStyle/>
          <a:p>
            <a:pPr algn="ctr">
              <a:lnSpc>
                <a:spcPts val="4759"/>
              </a:lnSpc>
            </a:pPr>
            <a:r>
              <a:rPr lang="en-US" sz="3399">
                <a:solidFill>
                  <a:srgbClr val="000000"/>
                </a:solidFill>
                <a:latin typeface="Open Sans"/>
              </a:rPr>
              <a:t>Manque de communication autour de la fonctionnalité</a:t>
            </a:r>
          </a:p>
        </p:txBody>
      </p:sp>
      <p:sp>
        <p:nvSpPr>
          <p:cNvPr name="TextBox 11" id="11"/>
          <p:cNvSpPr txBox="true"/>
          <p:nvPr/>
        </p:nvSpPr>
        <p:spPr>
          <a:xfrm rot="0">
            <a:off x="13701529" y="6241361"/>
            <a:ext cx="3099893" cy="580390"/>
          </a:xfrm>
          <a:prstGeom prst="rect">
            <a:avLst/>
          </a:prstGeom>
        </p:spPr>
        <p:txBody>
          <a:bodyPr anchor="t" rtlCol="false" tIns="0" lIns="0" bIns="0" rIns="0">
            <a:spAutoFit/>
          </a:bodyPr>
          <a:lstStyle/>
          <a:p>
            <a:pPr algn="ctr">
              <a:lnSpc>
                <a:spcPts val="4759"/>
              </a:lnSpc>
            </a:pPr>
            <a:r>
              <a:rPr lang="en-US" sz="3399">
                <a:solidFill>
                  <a:srgbClr val="000000"/>
                </a:solidFill>
                <a:latin typeface="Open Sans"/>
              </a:rPr>
              <a:t>Hebdomadaire </a:t>
            </a:r>
          </a:p>
        </p:txBody>
      </p:sp>
      <p:sp>
        <p:nvSpPr>
          <p:cNvPr name="TextBox 12" id="12"/>
          <p:cNvSpPr txBox="true"/>
          <p:nvPr/>
        </p:nvSpPr>
        <p:spPr>
          <a:xfrm rot="0">
            <a:off x="6921703" y="3580994"/>
            <a:ext cx="4608761" cy="688974"/>
          </a:xfrm>
          <a:prstGeom prst="rect">
            <a:avLst/>
          </a:prstGeom>
        </p:spPr>
        <p:txBody>
          <a:bodyPr anchor="t" rtlCol="false" tIns="0" lIns="0" bIns="0" rIns="0">
            <a:spAutoFit/>
          </a:bodyPr>
          <a:lstStyle/>
          <a:p>
            <a:pPr algn="ctr">
              <a:lnSpc>
                <a:spcPts val="5600"/>
              </a:lnSpc>
            </a:pPr>
            <a:r>
              <a:rPr lang="en-US" sz="4000">
                <a:solidFill>
                  <a:srgbClr val="000000"/>
                </a:solidFill>
                <a:latin typeface="Open Sans Bold"/>
              </a:rPr>
              <a:t>Option de partage</a:t>
            </a:r>
          </a:p>
        </p:txBody>
      </p:sp>
      <p:sp>
        <p:nvSpPr>
          <p:cNvPr name="TextBox 13" id="13"/>
          <p:cNvSpPr txBox="true"/>
          <p:nvPr/>
        </p:nvSpPr>
        <p:spPr>
          <a:xfrm rot="0">
            <a:off x="13434879" y="3580994"/>
            <a:ext cx="3633192" cy="688974"/>
          </a:xfrm>
          <a:prstGeom prst="rect">
            <a:avLst/>
          </a:prstGeom>
        </p:spPr>
        <p:txBody>
          <a:bodyPr anchor="t" rtlCol="false" tIns="0" lIns="0" bIns="0" rIns="0">
            <a:spAutoFit/>
          </a:bodyPr>
          <a:lstStyle/>
          <a:p>
            <a:pPr algn="ctr">
              <a:lnSpc>
                <a:spcPts val="5600"/>
              </a:lnSpc>
            </a:pPr>
            <a:r>
              <a:rPr lang="en-US" sz="4000">
                <a:solidFill>
                  <a:srgbClr val="000000"/>
                </a:solidFill>
                <a:latin typeface="Open Sans Bold"/>
              </a:rPr>
              <a:t>Rétrospective </a:t>
            </a:r>
          </a:p>
        </p:txBody>
      </p:sp>
      <p:sp>
        <p:nvSpPr>
          <p:cNvPr name="TextBox 14" id="14"/>
          <p:cNvSpPr txBox="true"/>
          <p:nvPr/>
        </p:nvSpPr>
        <p:spPr>
          <a:xfrm rot="0">
            <a:off x="1078509" y="3580994"/>
            <a:ext cx="4956870" cy="688974"/>
          </a:xfrm>
          <a:prstGeom prst="rect">
            <a:avLst/>
          </a:prstGeom>
        </p:spPr>
        <p:txBody>
          <a:bodyPr anchor="t" rtlCol="false" tIns="0" lIns="0" bIns="0" rIns="0">
            <a:spAutoFit/>
          </a:bodyPr>
          <a:lstStyle/>
          <a:p>
            <a:pPr algn="ctr">
              <a:lnSpc>
                <a:spcPts val="5600"/>
              </a:lnSpc>
            </a:pPr>
            <a:r>
              <a:rPr lang="en-US" sz="4000">
                <a:solidFill>
                  <a:srgbClr val="000000"/>
                </a:solidFill>
                <a:latin typeface="Open Sans Bold"/>
              </a:rPr>
              <a:t>Axe d'amélioration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8AB7DD"/>
        </a:solidFill>
      </p:bgPr>
    </p:bg>
    <p:spTree>
      <p:nvGrpSpPr>
        <p:cNvPr id="1" name=""/>
        <p:cNvGrpSpPr/>
        <p:nvPr/>
      </p:nvGrpSpPr>
      <p:grpSpPr>
        <a:xfrm>
          <a:off x="0" y="0"/>
          <a:ext cx="0" cy="0"/>
          <a:chOff x="0" y="0"/>
          <a:chExt cx="0" cy="0"/>
        </a:xfrm>
      </p:grpSpPr>
      <p:sp>
        <p:nvSpPr>
          <p:cNvPr name="Freeform 2" id="2"/>
          <p:cNvSpPr/>
          <p:nvPr/>
        </p:nvSpPr>
        <p:spPr>
          <a:xfrm flipH="false" flipV="false" rot="0">
            <a:off x="-3373855" y="-1053362"/>
            <a:ext cx="13349835" cy="14530432"/>
          </a:xfrm>
          <a:custGeom>
            <a:avLst/>
            <a:gdLst/>
            <a:ahLst/>
            <a:cxnLst/>
            <a:rect r="r" b="b" t="t" l="l"/>
            <a:pathLst>
              <a:path h="14530432" w="13349835">
                <a:moveTo>
                  <a:pt x="0" y="0"/>
                </a:moveTo>
                <a:lnTo>
                  <a:pt x="13349835" y="0"/>
                </a:lnTo>
                <a:lnTo>
                  <a:pt x="13349835" y="14530432"/>
                </a:lnTo>
                <a:lnTo>
                  <a:pt x="0" y="145304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4103319">
            <a:off x="6773824" y="-1293481"/>
            <a:ext cx="14128861" cy="15378352"/>
          </a:xfrm>
          <a:custGeom>
            <a:avLst/>
            <a:gdLst/>
            <a:ahLst/>
            <a:cxnLst/>
            <a:rect r="r" b="b" t="t" l="l"/>
            <a:pathLst>
              <a:path h="15378352" w="14128861">
                <a:moveTo>
                  <a:pt x="0" y="0"/>
                </a:moveTo>
                <a:lnTo>
                  <a:pt x="14128861" y="0"/>
                </a:lnTo>
                <a:lnTo>
                  <a:pt x="14128861" y="15378352"/>
                </a:lnTo>
                <a:lnTo>
                  <a:pt x="0" y="153783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915107" y="1028700"/>
            <a:ext cx="16344193" cy="1457325"/>
          </a:xfrm>
          <a:prstGeom prst="rect">
            <a:avLst/>
          </a:prstGeom>
        </p:spPr>
        <p:txBody>
          <a:bodyPr anchor="t" rtlCol="false" tIns="0" lIns="0" bIns="0" rIns="0">
            <a:spAutoFit/>
          </a:bodyPr>
          <a:lstStyle/>
          <a:p>
            <a:pPr algn="ctr">
              <a:lnSpc>
                <a:spcPts val="11519"/>
              </a:lnSpc>
            </a:pPr>
            <a:r>
              <a:rPr lang="en-US" sz="9600">
                <a:solidFill>
                  <a:srgbClr val="000000"/>
                </a:solidFill>
                <a:latin typeface="Poppins Medium"/>
              </a:rPr>
              <a:t>1.2 ANALYSE QUALITATIVE</a:t>
            </a:r>
          </a:p>
        </p:txBody>
      </p:sp>
      <p:sp>
        <p:nvSpPr>
          <p:cNvPr name="TextBox 5" id="5"/>
          <p:cNvSpPr txBox="true"/>
          <p:nvPr/>
        </p:nvSpPr>
        <p:spPr>
          <a:xfrm rot="0">
            <a:off x="2080977" y="2893060"/>
            <a:ext cx="14126045" cy="4443730"/>
          </a:xfrm>
          <a:prstGeom prst="rect">
            <a:avLst/>
          </a:prstGeom>
        </p:spPr>
        <p:txBody>
          <a:bodyPr anchor="t" rtlCol="false" tIns="0" lIns="0" bIns="0" rIns="0">
            <a:spAutoFit/>
          </a:bodyPr>
          <a:lstStyle/>
          <a:p>
            <a:pPr algn="ctr">
              <a:lnSpc>
                <a:spcPts val="3920"/>
              </a:lnSpc>
              <a:spcBef>
                <a:spcPct val="0"/>
              </a:spcBef>
            </a:pPr>
            <a:r>
              <a:rPr lang="en-US" sz="2800">
                <a:solidFill>
                  <a:srgbClr val="000000"/>
                </a:solidFill>
                <a:latin typeface="Open Sans"/>
              </a:rPr>
              <a:t>Clip vidéo,</a:t>
            </a:r>
          </a:p>
          <a:p>
            <a:pPr algn="ctr">
              <a:lnSpc>
                <a:spcPts val="3920"/>
              </a:lnSpc>
              <a:spcBef>
                <a:spcPct val="0"/>
              </a:spcBef>
            </a:pPr>
            <a:r>
              <a:rPr lang="en-US" sz="2800">
                <a:solidFill>
                  <a:srgbClr val="000000"/>
                </a:solidFill>
                <a:latin typeface="Open Sans"/>
              </a:rPr>
              <a:t>concert, </a:t>
            </a:r>
          </a:p>
          <a:p>
            <a:pPr algn="ctr">
              <a:lnSpc>
                <a:spcPts val="3920"/>
              </a:lnSpc>
              <a:spcBef>
                <a:spcPct val="0"/>
              </a:spcBef>
            </a:pPr>
            <a:r>
              <a:rPr lang="en-US" sz="2800">
                <a:solidFill>
                  <a:srgbClr val="000000"/>
                </a:solidFill>
                <a:latin typeface="Open Sans"/>
              </a:rPr>
              <a:t>une communauté de fans avec des interactions possibles entre eux par des commentaires sous les musiques,   </a:t>
            </a:r>
          </a:p>
          <a:p>
            <a:pPr algn="ctr">
              <a:lnSpc>
                <a:spcPts val="3920"/>
              </a:lnSpc>
              <a:spcBef>
                <a:spcPct val="0"/>
              </a:spcBef>
            </a:pPr>
            <a:r>
              <a:rPr lang="en-US" sz="2800">
                <a:solidFill>
                  <a:srgbClr val="000000"/>
                </a:solidFill>
                <a:latin typeface="Open Sans"/>
              </a:rPr>
              <a:t>un abonnement premium pour avoir accès à du contenu exclusif sur Spotify de l’artiste, </a:t>
            </a:r>
          </a:p>
          <a:p>
            <a:pPr algn="ctr">
              <a:lnSpc>
                <a:spcPts val="3920"/>
              </a:lnSpc>
              <a:spcBef>
                <a:spcPct val="0"/>
              </a:spcBef>
            </a:pPr>
            <a:r>
              <a:rPr lang="en-US" sz="2800">
                <a:solidFill>
                  <a:srgbClr val="000000"/>
                </a:solidFill>
                <a:latin typeface="Open Sans"/>
              </a:rPr>
              <a:t>récapitulatif mensuel,</a:t>
            </a:r>
          </a:p>
          <a:p>
            <a:pPr algn="ctr">
              <a:lnSpc>
                <a:spcPts val="3920"/>
              </a:lnSpc>
              <a:spcBef>
                <a:spcPct val="0"/>
              </a:spcBef>
            </a:pPr>
            <a:r>
              <a:rPr lang="en-US" sz="2800" spc="-67">
                <a:solidFill>
                  <a:srgbClr val="000000"/>
                </a:solidFill>
                <a:latin typeface="Open Sans"/>
              </a:rPr>
              <a:t>intéressé par un casque de VR pour voir les concerts car des fois plus de place de concert,</a:t>
            </a:r>
          </a:p>
          <a:p>
            <a:pPr algn="ctr">
              <a:lnSpc>
                <a:spcPts val="3920"/>
              </a:lnSpc>
              <a:spcBef>
                <a:spcPct val="0"/>
              </a:spcBef>
            </a:pPr>
            <a:r>
              <a:rPr lang="en-US" sz="2800">
                <a:solidFill>
                  <a:srgbClr val="000000"/>
                </a:solidFill>
                <a:latin typeface="Open Sans"/>
              </a:rPr>
              <a:t>diversité de la musique.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8AB7DD"/>
        </a:solidFill>
      </p:bgPr>
    </p:bg>
    <p:spTree>
      <p:nvGrpSpPr>
        <p:cNvPr id="1" name=""/>
        <p:cNvGrpSpPr/>
        <p:nvPr/>
      </p:nvGrpSpPr>
      <p:grpSpPr>
        <a:xfrm>
          <a:off x="0" y="0"/>
          <a:ext cx="0" cy="0"/>
          <a:chOff x="0" y="0"/>
          <a:chExt cx="0" cy="0"/>
        </a:xfrm>
      </p:grpSpPr>
      <p:sp>
        <p:nvSpPr>
          <p:cNvPr name="Freeform 2" id="2"/>
          <p:cNvSpPr/>
          <p:nvPr/>
        </p:nvSpPr>
        <p:spPr>
          <a:xfrm flipH="false" flipV="false" rot="5222254">
            <a:off x="-2182236" y="2931828"/>
            <a:ext cx="9557263" cy="10226643"/>
          </a:xfrm>
          <a:custGeom>
            <a:avLst/>
            <a:gdLst/>
            <a:ahLst/>
            <a:cxnLst/>
            <a:rect r="r" b="b" t="t" l="l"/>
            <a:pathLst>
              <a:path h="10226643" w="9557263">
                <a:moveTo>
                  <a:pt x="0" y="0"/>
                </a:moveTo>
                <a:lnTo>
                  <a:pt x="9557263" y="0"/>
                </a:lnTo>
                <a:lnTo>
                  <a:pt x="9557263" y="10226642"/>
                </a:lnTo>
                <a:lnTo>
                  <a:pt x="0" y="102266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541018">
            <a:off x="14289787" y="-5160959"/>
            <a:ext cx="5772934" cy="10986552"/>
          </a:xfrm>
          <a:custGeom>
            <a:avLst/>
            <a:gdLst/>
            <a:ahLst/>
            <a:cxnLst/>
            <a:rect r="r" b="b" t="t" l="l"/>
            <a:pathLst>
              <a:path h="10986552" w="5772934">
                <a:moveTo>
                  <a:pt x="0" y="0"/>
                </a:moveTo>
                <a:lnTo>
                  <a:pt x="5772934" y="0"/>
                </a:lnTo>
                <a:lnTo>
                  <a:pt x="5772934" y="10986552"/>
                </a:lnTo>
                <a:lnTo>
                  <a:pt x="0" y="109865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811063">
            <a:off x="2412806" y="7490702"/>
            <a:ext cx="6280347" cy="3722533"/>
          </a:xfrm>
          <a:custGeom>
            <a:avLst/>
            <a:gdLst/>
            <a:ahLst/>
            <a:cxnLst/>
            <a:rect r="r" b="b" t="t" l="l"/>
            <a:pathLst>
              <a:path h="3722533" w="6280347">
                <a:moveTo>
                  <a:pt x="0" y="0"/>
                </a:moveTo>
                <a:lnTo>
                  <a:pt x="6280347" y="0"/>
                </a:lnTo>
                <a:lnTo>
                  <a:pt x="6280347" y="3722533"/>
                </a:lnTo>
                <a:lnTo>
                  <a:pt x="0" y="37225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833318" y="3682804"/>
            <a:ext cx="1109740" cy="790690"/>
          </a:xfrm>
          <a:custGeom>
            <a:avLst/>
            <a:gdLst/>
            <a:ahLst/>
            <a:cxnLst/>
            <a:rect r="r" b="b" t="t" l="l"/>
            <a:pathLst>
              <a:path h="790690" w="1109740">
                <a:moveTo>
                  <a:pt x="0" y="0"/>
                </a:moveTo>
                <a:lnTo>
                  <a:pt x="1109741" y="0"/>
                </a:lnTo>
                <a:lnTo>
                  <a:pt x="1109741" y="790689"/>
                </a:lnTo>
                <a:lnTo>
                  <a:pt x="0" y="790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833318" y="6283146"/>
            <a:ext cx="1109740" cy="790690"/>
          </a:xfrm>
          <a:custGeom>
            <a:avLst/>
            <a:gdLst/>
            <a:ahLst/>
            <a:cxnLst/>
            <a:rect r="r" b="b" t="t" l="l"/>
            <a:pathLst>
              <a:path h="790690" w="1109740">
                <a:moveTo>
                  <a:pt x="0" y="0"/>
                </a:moveTo>
                <a:lnTo>
                  <a:pt x="1109741" y="0"/>
                </a:lnTo>
                <a:lnTo>
                  <a:pt x="1109741" y="790690"/>
                </a:lnTo>
                <a:lnTo>
                  <a:pt x="0" y="79069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3082491" y="6398773"/>
            <a:ext cx="13262223" cy="511810"/>
          </a:xfrm>
          <a:prstGeom prst="rect">
            <a:avLst/>
          </a:prstGeom>
        </p:spPr>
        <p:txBody>
          <a:bodyPr anchor="t" rtlCol="false" tIns="0" lIns="0" bIns="0" rIns="0">
            <a:spAutoFit/>
          </a:bodyPr>
          <a:lstStyle/>
          <a:p>
            <a:pPr algn="ctr">
              <a:lnSpc>
                <a:spcPts val="4339"/>
              </a:lnSpc>
            </a:pPr>
            <a:r>
              <a:rPr lang="en-US" sz="3099">
                <a:solidFill>
                  <a:srgbClr val="000000"/>
                </a:solidFill>
                <a:latin typeface="Open Sans"/>
              </a:rPr>
              <a:t>Comment repenser les concerts pour les intégrer à l’application Spotify ?</a:t>
            </a:r>
          </a:p>
        </p:txBody>
      </p:sp>
      <p:sp>
        <p:nvSpPr>
          <p:cNvPr name="TextBox 8" id="8"/>
          <p:cNvSpPr txBox="true"/>
          <p:nvPr/>
        </p:nvSpPr>
        <p:spPr>
          <a:xfrm rot="0">
            <a:off x="3023708" y="3517444"/>
            <a:ext cx="14007054" cy="1064260"/>
          </a:xfrm>
          <a:prstGeom prst="rect">
            <a:avLst/>
          </a:prstGeom>
        </p:spPr>
        <p:txBody>
          <a:bodyPr anchor="t" rtlCol="false" tIns="0" lIns="0" bIns="0" rIns="0">
            <a:spAutoFit/>
          </a:bodyPr>
          <a:lstStyle/>
          <a:p>
            <a:pPr algn="l">
              <a:lnSpc>
                <a:spcPts val="4340"/>
              </a:lnSpc>
            </a:pPr>
            <a:r>
              <a:rPr lang="en-US" sz="3100">
                <a:solidFill>
                  <a:srgbClr val="000000"/>
                </a:solidFill>
                <a:latin typeface="Open Sans"/>
              </a:rPr>
              <a:t>Comment accroître la régularité des rétrospectives pour augmenter le suivi des écoutes ?</a:t>
            </a:r>
          </a:p>
        </p:txBody>
      </p:sp>
      <p:sp>
        <p:nvSpPr>
          <p:cNvPr name="TextBox 9" id="9"/>
          <p:cNvSpPr txBox="true"/>
          <p:nvPr/>
        </p:nvSpPr>
        <p:spPr>
          <a:xfrm rot="0">
            <a:off x="1943807" y="1244049"/>
            <a:ext cx="14400386" cy="1457325"/>
          </a:xfrm>
          <a:prstGeom prst="rect">
            <a:avLst/>
          </a:prstGeom>
        </p:spPr>
        <p:txBody>
          <a:bodyPr anchor="t" rtlCol="false" tIns="0" lIns="0" bIns="0" rIns="0">
            <a:spAutoFit/>
          </a:bodyPr>
          <a:lstStyle/>
          <a:p>
            <a:pPr algn="ctr">
              <a:lnSpc>
                <a:spcPts val="11519"/>
              </a:lnSpc>
            </a:pPr>
            <a:r>
              <a:rPr lang="en-US" sz="9600">
                <a:solidFill>
                  <a:srgbClr val="000000"/>
                </a:solidFill>
                <a:latin typeface="Poppins Medium"/>
              </a:rPr>
              <a:t>2. PROBLÉMATIQUE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D2CC"/>
        </a:solidFill>
      </p:bgPr>
    </p:bg>
    <p:spTree>
      <p:nvGrpSpPr>
        <p:cNvPr id="1" name=""/>
        <p:cNvGrpSpPr/>
        <p:nvPr/>
      </p:nvGrpSpPr>
      <p:grpSpPr>
        <a:xfrm>
          <a:off x="0" y="0"/>
          <a:ext cx="0" cy="0"/>
          <a:chOff x="0" y="0"/>
          <a:chExt cx="0" cy="0"/>
        </a:xfrm>
      </p:grpSpPr>
      <p:grpSp>
        <p:nvGrpSpPr>
          <p:cNvPr name="Group 2" id="2"/>
          <p:cNvGrpSpPr/>
          <p:nvPr/>
        </p:nvGrpSpPr>
        <p:grpSpPr>
          <a:xfrm rot="0">
            <a:off x="7053076" y="6974893"/>
            <a:ext cx="1518451" cy="1518445"/>
            <a:chOff x="0" y="0"/>
            <a:chExt cx="6350000" cy="6349975"/>
          </a:xfrm>
        </p:grpSpPr>
        <p:sp>
          <p:nvSpPr>
            <p:cNvPr name="Freeform 3" id="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0" t="0" r="0" b="0"/>
              </a:stretch>
            </a:blipFill>
          </p:spPr>
        </p:sp>
      </p:grpSp>
      <p:grpSp>
        <p:nvGrpSpPr>
          <p:cNvPr name="Group 4" id="4"/>
          <p:cNvGrpSpPr/>
          <p:nvPr/>
        </p:nvGrpSpPr>
        <p:grpSpPr>
          <a:xfrm rot="0">
            <a:off x="9830063" y="6995868"/>
            <a:ext cx="1518451" cy="1518445"/>
            <a:chOff x="0" y="0"/>
            <a:chExt cx="6350000" cy="6349975"/>
          </a:xfrm>
        </p:grpSpPr>
        <p:sp>
          <p:nvSpPr>
            <p:cNvPr name="Freeform 5" id="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4015" t="0" r="-5018" b="-9034"/>
              </a:stretch>
            </a:blipFill>
          </p:spPr>
        </p:sp>
      </p:grpSp>
      <p:sp>
        <p:nvSpPr>
          <p:cNvPr name="Freeform 6" id="6"/>
          <p:cNvSpPr/>
          <p:nvPr/>
        </p:nvSpPr>
        <p:spPr>
          <a:xfrm flipH="false" flipV="false" rot="9905482">
            <a:off x="10438845" y="2701374"/>
            <a:ext cx="6617368" cy="4114800"/>
          </a:xfrm>
          <a:custGeom>
            <a:avLst/>
            <a:gdLst/>
            <a:ahLst/>
            <a:cxnLst/>
            <a:rect r="r" b="b" t="t" l="l"/>
            <a:pathLst>
              <a:path h="4114800" w="6617368">
                <a:moveTo>
                  <a:pt x="0" y="0"/>
                </a:moveTo>
                <a:lnTo>
                  <a:pt x="6617368" y="0"/>
                </a:lnTo>
                <a:lnTo>
                  <a:pt x="661736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954159" y="2701374"/>
            <a:ext cx="6617368" cy="4114800"/>
          </a:xfrm>
          <a:custGeom>
            <a:avLst/>
            <a:gdLst/>
            <a:ahLst/>
            <a:cxnLst/>
            <a:rect r="r" b="b" t="t" l="l"/>
            <a:pathLst>
              <a:path h="4114800" w="6617368">
                <a:moveTo>
                  <a:pt x="0" y="0"/>
                </a:moveTo>
                <a:lnTo>
                  <a:pt x="6617368" y="0"/>
                </a:lnTo>
                <a:lnTo>
                  <a:pt x="661736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5765003" y="3042116"/>
            <a:ext cx="8130120" cy="3592035"/>
          </a:xfrm>
          <a:custGeom>
            <a:avLst/>
            <a:gdLst/>
            <a:ahLst/>
            <a:cxnLst/>
            <a:rect r="r" b="b" t="t" l="l"/>
            <a:pathLst>
              <a:path h="3592035" w="8130120">
                <a:moveTo>
                  <a:pt x="0" y="0"/>
                </a:moveTo>
                <a:lnTo>
                  <a:pt x="8130120" y="0"/>
                </a:lnTo>
                <a:lnTo>
                  <a:pt x="8130120" y="3592035"/>
                </a:lnTo>
                <a:lnTo>
                  <a:pt x="0" y="35920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2493882">
            <a:off x="-198635" y="-813351"/>
            <a:ext cx="3169980" cy="4114800"/>
          </a:xfrm>
          <a:custGeom>
            <a:avLst/>
            <a:gdLst/>
            <a:ahLst/>
            <a:cxnLst/>
            <a:rect r="r" b="b" t="t" l="l"/>
            <a:pathLst>
              <a:path h="4114800" w="3169980">
                <a:moveTo>
                  <a:pt x="0" y="0"/>
                </a:moveTo>
                <a:lnTo>
                  <a:pt x="3169979" y="0"/>
                </a:lnTo>
                <a:lnTo>
                  <a:pt x="316997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2456358" y="3835166"/>
            <a:ext cx="13887835" cy="1780540"/>
          </a:xfrm>
          <a:prstGeom prst="rect">
            <a:avLst/>
          </a:prstGeom>
        </p:spPr>
        <p:txBody>
          <a:bodyPr anchor="t" rtlCol="false" tIns="0" lIns="0" bIns="0" rIns="0">
            <a:spAutoFit/>
          </a:bodyPr>
          <a:lstStyle/>
          <a:p>
            <a:pPr algn="ctr">
              <a:lnSpc>
                <a:spcPts val="4759"/>
              </a:lnSpc>
            </a:pPr>
            <a:r>
              <a:rPr lang="en-US" sz="3399" spc="-57">
                <a:solidFill>
                  <a:srgbClr val="000000"/>
                </a:solidFill>
                <a:latin typeface="Open Sans"/>
              </a:rPr>
              <a:t>Spotify est une application qui cible un large public, c'est pourquoi nous avons créé deux personas très différentes : l'une est étudiant et l'autre est active dans le monde professionnel et mère de deux enfants.</a:t>
            </a:r>
          </a:p>
        </p:txBody>
      </p:sp>
      <p:sp>
        <p:nvSpPr>
          <p:cNvPr name="TextBox 11" id="11"/>
          <p:cNvSpPr txBox="true"/>
          <p:nvPr/>
        </p:nvSpPr>
        <p:spPr>
          <a:xfrm rot="0">
            <a:off x="6799041" y="8583143"/>
            <a:ext cx="2026521" cy="232765"/>
          </a:xfrm>
          <a:prstGeom prst="rect">
            <a:avLst/>
          </a:prstGeom>
        </p:spPr>
        <p:txBody>
          <a:bodyPr anchor="t" rtlCol="false" tIns="0" lIns="0" bIns="0" rIns="0">
            <a:spAutoFit/>
          </a:bodyPr>
          <a:lstStyle/>
          <a:p>
            <a:pPr algn="ctr" marL="0" indent="0" lvl="0">
              <a:lnSpc>
                <a:spcPts val="1934"/>
              </a:lnSpc>
            </a:pPr>
            <a:r>
              <a:rPr lang="en-US" sz="1639">
                <a:solidFill>
                  <a:srgbClr val="000000"/>
                </a:solidFill>
                <a:latin typeface="DM Sans Bold"/>
              </a:rPr>
              <a:t>Guillaume LEPAPE</a:t>
            </a:r>
          </a:p>
        </p:txBody>
      </p:sp>
      <p:sp>
        <p:nvSpPr>
          <p:cNvPr name="TextBox 12" id="12"/>
          <p:cNvSpPr txBox="true"/>
          <p:nvPr/>
        </p:nvSpPr>
        <p:spPr>
          <a:xfrm rot="0">
            <a:off x="9689618" y="8583143"/>
            <a:ext cx="1799341" cy="232765"/>
          </a:xfrm>
          <a:prstGeom prst="rect">
            <a:avLst/>
          </a:prstGeom>
        </p:spPr>
        <p:txBody>
          <a:bodyPr anchor="t" rtlCol="false" tIns="0" lIns="0" bIns="0" rIns="0">
            <a:spAutoFit/>
          </a:bodyPr>
          <a:lstStyle/>
          <a:p>
            <a:pPr algn="ctr" marL="0" indent="0" lvl="0">
              <a:lnSpc>
                <a:spcPts val="1934"/>
              </a:lnSpc>
            </a:pPr>
            <a:r>
              <a:rPr lang="en-US" sz="1639">
                <a:solidFill>
                  <a:srgbClr val="000000"/>
                </a:solidFill>
                <a:latin typeface="DM Sans Bold"/>
              </a:rPr>
              <a:t>Nina Ralouje</a:t>
            </a:r>
          </a:p>
        </p:txBody>
      </p:sp>
      <p:sp>
        <p:nvSpPr>
          <p:cNvPr name="TextBox 13" id="13"/>
          <p:cNvSpPr txBox="true"/>
          <p:nvPr/>
        </p:nvSpPr>
        <p:spPr>
          <a:xfrm rot="0">
            <a:off x="1943807" y="1244049"/>
            <a:ext cx="14400386" cy="1457325"/>
          </a:xfrm>
          <a:prstGeom prst="rect">
            <a:avLst/>
          </a:prstGeom>
        </p:spPr>
        <p:txBody>
          <a:bodyPr anchor="t" rtlCol="false" tIns="0" lIns="0" bIns="0" rIns="0">
            <a:spAutoFit/>
          </a:bodyPr>
          <a:lstStyle/>
          <a:p>
            <a:pPr algn="ctr">
              <a:lnSpc>
                <a:spcPts val="11519"/>
              </a:lnSpc>
            </a:pPr>
            <a:r>
              <a:rPr lang="en-US" sz="9600">
                <a:solidFill>
                  <a:srgbClr val="000000"/>
                </a:solidFill>
                <a:latin typeface="Poppins Medium"/>
              </a:rPr>
              <a:t>3. PERSONAS</a:t>
            </a:r>
          </a:p>
        </p:txBody>
      </p:sp>
      <p:sp>
        <p:nvSpPr>
          <p:cNvPr name="Freeform 14" id="14"/>
          <p:cNvSpPr/>
          <p:nvPr/>
        </p:nvSpPr>
        <p:spPr>
          <a:xfrm flipH="false" flipV="false" rot="-7790854">
            <a:off x="15225939" y="7111903"/>
            <a:ext cx="3169980" cy="4114800"/>
          </a:xfrm>
          <a:custGeom>
            <a:avLst/>
            <a:gdLst/>
            <a:ahLst/>
            <a:cxnLst/>
            <a:rect r="r" b="b" t="t" l="l"/>
            <a:pathLst>
              <a:path h="4114800" w="3169980">
                <a:moveTo>
                  <a:pt x="0" y="0"/>
                </a:moveTo>
                <a:lnTo>
                  <a:pt x="3169979" y="0"/>
                </a:lnTo>
                <a:lnTo>
                  <a:pt x="3169979"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D2CC"/>
        </a:solidFill>
      </p:bgPr>
    </p:bg>
    <p:spTree>
      <p:nvGrpSpPr>
        <p:cNvPr id="1" name=""/>
        <p:cNvGrpSpPr/>
        <p:nvPr/>
      </p:nvGrpSpPr>
      <p:grpSpPr>
        <a:xfrm>
          <a:off x="0" y="0"/>
          <a:ext cx="0" cy="0"/>
          <a:chOff x="0" y="0"/>
          <a:chExt cx="0" cy="0"/>
        </a:xfrm>
      </p:grpSpPr>
      <p:sp>
        <p:nvSpPr>
          <p:cNvPr name="Freeform 2" id="2"/>
          <p:cNvSpPr/>
          <p:nvPr/>
        </p:nvSpPr>
        <p:spPr>
          <a:xfrm flipH="false" flipV="false" rot="-10316730">
            <a:off x="-1381685" y="6286113"/>
            <a:ext cx="7628908" cy="6637150"/>
          </a:xfrm>
          <a:custGeom>
            <a:avLst/>
            <a:gdLst/>
            <a:ahLst/>
            <a:cxnLst/>
            <a:rect r="r" b="b" t="t" l="l"/>
            <a:pathLst>
              <a:path h="6637150" w="7628908">
                <a:moveTo>
                  <a:pt x="0" y="0"/>
                </a:moveTo>
                <a:lnTo>
                  <a:pt x="7628909" y="0"/>
                </a:lnTo>
                <a:lnTo>
                  <a:pt x="7628909" y="6637150"/>
                </a:lnTo>
                <a:lnTo>
                  <a:pt x="0" y="66371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4972545">
            <a:off x="-2856714" y="-5442448"/>
            <a:ext cx="10578966" cy="11421286"/>
          </a:xfrm>
          <a:custGeom>
            <a:avLst/>
            <a:gdLst/>
            <a:ahLst/>
            <a:cxnLst/>
            <a:rect r="r" b="b" t="t" l="l"/>
            <a:pathLst>
              <a:path h="11421286" w="10578966">
                <a:moveTo>
                  <a:pt x="0" y="0"/>
                </a:moveTo>
                <a:lnTo>
                  <a:pt x="10578967" y="0"/>
                </a:lnTo>
                <a:lnTo>
                  <a:pt x="10578967" y="11421286"/>
                </a:lnTo>
                <a:lnTo>
                  <a:pt x="0" y="114212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899583" y="2195053"/>
            <a:ext cx="1518451" cy="1518445"/>
            <a:chOff x="0" y="0"/>
            <a:chExt cx="6350000" cy="6349975"/>
          </a:xfrm>
        </p:grpSpPr>
        <p:sp>
          <p:nvSpPr>
            <p:cNvPr name="Freeform 5" id="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0" t="0" r="0" b="0"/>
              </a:stretch>
            </a:blipFill>
          </p:spPr>
        </p:sp>
      </p:grpSp>
      <p:grpSp>
        <p:nvGrpSpPr>
          <p:cNvPr name="Group 6" id="6"/>
          <p:cNvGrpSpPr/>
          <p:nvPr/>
        </p:nvGrpSpPr>
        <p:grpSpPr>
          <a:xfrm rot="0">
            <a:off x="3042834" y="1848007"/>
            <a:ext cx="5969763" cy="3486260"/>
            <a:chOff x="0" y="0"/>
            <a:chExt cx="11782940" cy="6881075"/>
          </a:xfrm>
        </p:grpSpPr>
        <p:sp>
          <p:nvSpPr>
            <p:cNvPr name="Freeform 7" id="7"/>
            <p:cNvSpPr/>
            <p:nvPr/>
          </p:nvSpPr>
          <p:spPr>
            <a:xfrm flipH="false" flipV="false" rot="0">
              <a:off x="0" y="0"/>
              <a:ext cx="11782940" cy="6881075"/>
            </a:xfrm>
            <a:custGeom>
              <a:avLst/>
              <a:gdLst/>
              <a:ahLst/>
              <a:cxnLst/>
              <a:rect r="r" b="b" t="t" l="l"/>
              <a:pathLst>
                <a:path h="6881075" w="11782940">
                  <a:moveTo>
                    <a:pt x="11478140" y="0"/>
                  </a:moveTo>
                  <a:lnTo>
                    <a:pt x="304800" y="0"/>
                  </a:lnTo>
                  <a:cubicBezTo>
                    <a:pt x="135890" y="0"/>
                    <a:pt x="0" y="135890"/>
                    <a:pt x="0" y="304800"/>
                  </a:cubicBezTo>
                  <a:lnTo>
                    <a:pt x="0" y="6576275"/>
                  </a:lnTo>
                  <a:cubicBezTo>
                    <a:pt x="0" y="6745185"/>
                    <a:pt x="135890" y="6881075"/>
                    <a:pt x="304800" y="6881075"/>
                  </a:cubicBezTo>
                  <a:lnTo>
                    <a:pt x="11478140" y="6881075"/>
                  </a:lnTo>
                  <a:cubicBezTo>
                    <a:pt x="11647050" y="6881075"/>
                    <a:pt x="11782940" y="6745185"/>
                    <a:pt x="11782940" y="6576275"/>
                  </a:cubicBezTo>
                  <a:lnTo>
                    <a:pt x="11782940" y="304800"/>
                  </a:lnTo>
                  <a:cubicBezTo>
                    <a:pt x="11782940" y="135890"/>
                    <a:pt x="11647050" y="0"/>
                    <a:pt x="11478140" y="0"/>
                  </a:cubicBezTo>
                  <a:close/>
                </a:path>
              </a:pathLst>
            </a:custGeom>
            <a:solidFill>
              <a:srgbClr val="FFFFFF"/>
            </a:solidFill>
          </p:spPr>
        </p:sp>
      </p:grpSp>
      <p:sp>
        <p:nvSpPr>
          <p:cNvPr name="Freeform 8" id="8"/>
          <p:cNvSpPr/>
          <p:nvPr/>
        </p:nvSpPr>
        <p:spPr>
          <a:xfrm flipH="false" flipV="false" rot="5400000">
            <a:off x="12008875" y="-702589"/>
            <a:ext cx="17375562" cy="18435609"/>
          </a:xfrm>
          <a:custGeom>
            <a:avLst/>
            <a:gdLst/>
            <a:ahLst/>
            <a:cxnLst/>
            <a:rect r="r" b="b" t="t" l="l"/>
            <a:pathLst>
              <a:path h="18435609" w="17375562">
                <a:moveTo>
                  <a:pt x="0" y="0"/>
                </a:moveTo>
                <a:lnTo>
                  <a:pt x="17375562" y="0"/>
                </a:lnTo>
                <a:lnTo>
                  <a:pt x="17375562" y="18435609"/>
                </a:lnTo>
                <a:lnTo>
                  <a:pt x="0" y="184356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9" id="9"/>
          <p:cNvGrpSpPr/>
          <p:nvPr/>
        </p:nvGrpSpPr>
        <p:grpSpPr>
          <a:xfrm rot="0">
            <a:off x="9265520" y="2407660"/>
            <a:ext cx="8434823" cy="2926606"/>
            <a:chOff x="0" y="0"/>
            <a:chExt cx="16648403" cy="5776449"/>
          </a:xfrm>
        </p:grpSpPr>
        <p:sp>
          <p:nvSpPr>
            <p:cNvPr name="Freeform 10" id="10"/>
            <p:cNvSpPr/>
            <p:nvPr/>
          </p:nvSpPr>
          <p:spPr>
            <a:xfrm flipH="false" flipV="false" rot="0">
              <a:off x="0" y="0"/>
              <a:ext cx="16648404" cy="5776449"/>
            </a:xfrm>
            <a:custGeom>
              <a:avLst/>
              <a:gdLst/>
              <a:ahLst/>
              <a:cxnLst/>
              <a:rect r="r" b="b" t="t" l="l"/>
              <a:pathLst>
                <a:path h="5776449" w="16648404">
                  <a:moveTo>
                    <a:pt x="16343604" y="0"/>
                  </a:moveTo>
                  <a:lnTo>
                    <a:pt x="304800" y="0"/>
                  </a:lnTo>
                  <a:cubicBezTo>
                    <a:pt x="135890" y="0"/>
                    <a:pt x="0" y="135890"/>
                    <a:pt x="0" y="304800"/>
                  </a:cubicBezTo>
                  <a:lnTo>
                    <a:pt x="0" y="5471649"/>
                  </a:lnTo>
                  <a:cubicBezTo>
                    <a:pt x="0" y="5640558"/>
                    <a:pt x="135890" y="5776449"/>
                    <a:pt x="304800" y="5776449"/>
                  </a:cubicBezTo>
                  <a:lnTo>
                    <a:pt x="16343604" y="5776449"/>
                  </a:lnTo>
                  <a:cubicBezTo>
                    <a:pt x="16512513" y="5776449"/>
                    <a:pt x="16648404" y="5640558"/>
                    <a:pt x="16648404" y="5471649"/>
                  </a:cubicBezTo>
                  <a:lnTo>
                    <a:pt x="16648404" y="304800"/>
                  </a:lnTo>
                  <a:cubicBezTo>
                    <a:pt x="16648404" y="135890"/>
                    <a:pt x="16512513" y="0"/>
                    <a:pt x="16343604" y="0"/>
                  </a:cubicBezTo>
                  <a:close/>
                </a:path>
              </a:pathLst>
            </a:custGeom>
            <a:solidFill>
              <a:srgbClr val="FFFFFF"/>
            </a:solidFill>
          </p:spPr>
        </p:sp>
      </p:grpSp>
      <p:grpSp>
        <p:nvGrpSpPr>
          <p:cNvPr name="Group 11" id="11"/>
          <p:cNvGrpSpPr/>
          <p:nvPr/>
        </p:nvGrpSpPr>
        <p:grpSpPr>
          <a:xfrm rot="0">
            <a:off x="577773" y="6059510"/>
            <a:ext cx="8434823" cy="2857660"/>
            <a:chOff x="0" y="0"/>
            <a:chExt cx="18513935" cy="6272394"/>
          </a:xfrm>
        </p:grpSpPr>
        <p:sp>
          <p:nvSpPr>
            <p:cNvPr name="Freeform 12" id="12"/>
            <p:cNvSpPr/>
            <p:nvPr/>
          </p:nvSpPr>
          <p:spPr>
            <a:xfrm flipH="false" flipV="false" rot="0">
              <a:off x="0" y="0"/>
              <a:ext cx="18513935" cy="6272394"/>
            </a:xfrm>
            <a:custGeom>
              <a:avLst/>
              <a:gdLst/>
              <a:ahLst/>
              <a:cxnLst/>
              <a:rect r="r" b="b" t="t" l="l"/>
              <a:pathLst>
                <a:path h="6272394" w="18513935">
                  <a:moveTo>
                    <a:pt x="18209135" y="0"/>
                  </a:moveTo>
                  <a:lnTo>
                    <a:pt x="304800" y="0"/>
                  </a:lnTo>
                  <a:cubicBezTo>
                    <a:pt x="135890" y="0"/>
                    <a:pt x="0" y="135890"/>
                    <a:pt x="0" y="304800"/>
                  </a:cubicBezTo>
                  <a:lnTo>
                    <a:pt x="0" y="5967594"/>
                  </a:lnTo>
                  <a:cubicBezTo>
                    <a:pt x="0" y="6136504"/>
                    <a:pt x="135890" y="6272394"/>
                    <a:pt x="304800" y="6272394"/>
                  </a:cubicBezTo>
                  <a:lnTo>
                    <a:pt x="18209135" y="6272394"/>
                  </a:lnTo>
                  <a:cubicBezTo>
                    <a:pt x="18378046" y="6272394"/>
                    <a:pt x="18513935" y="6136504"/>
                    <a:pt x="18513935" y="5967594"/>
                  </a:cubicBezTo>
                  <a:lnTo>
                    <a:pt x="18513935" y="304800"/>
                  </a:lnTo>
                  <a:cubicBezTo>
                    <a:pt x="18513935" y="135890"/>
                    <a:pt x="18378046" y="0"/>
                    <a:pt x="18209135" y="0"/>
                  </a:cubicBezTo>
                  <a:close/>
                </a:path>
              </a:pathLst>
            </a:custGeom>
            <a:solidFill>
              <a:srgbClr val="FFFFFF"/>
            </a:solidFill>
          </p:spPr>
        </p:sp>
      </p:grpSp>
      <p:grpSp>
        <p:nvGrpSpPr>
          <p:cNvPr name="Group 13" id="13"/>
          <p:cNvGrpSpPr/>
          <p:nvPr/>
        </p:nvGrpSpPr>
        <p:grpSpPr>
          <a:xfrm rot="0">
            <a:off x="9265520" y="6059510"/>
            <a:ext cx="8434823" cy="2857660"/>
            <a:chOff x="0" y="0"/>
            <a:chExt cx="18513935" cy="6272394"/>
          </a:xfrm>
        </p:grpSpPr>
        <p:sp>
          <p:nvSpPr>
            <p:cNvPr name="Freeform 14" id="14"/>
            <p:cNvSpPr/>
            <p:nvPr/>
          </p:nvSpPr>
          <p:spPr>
            <a:xfrm flipH="false" flipV="false" rot="0">
              <a:off x="0" y="0"/>
              <a:ext cx="18513935" cy="6272394"/>
            </a:xfrm>
            <a:custGeom>
              <a:avLst/>
              <a:gdLst/>
              <a:ahLst/>
              <a:cxnLst/>
              <a:rect r="r" b="b" t="t" l="l"/>
              <a:pathLst>
                <a:path h="6272394" w="18513935">
                  <a:moveTo>
                    <a:pt x="18209135" y="0"/>
                  </a:moveTo>
                  <a:lnTo>
                    <a:pt x="304800" y="0"/>
                  </a:lnTo>
                  <a:cubicBezTo>
                    <a:pt x="135890" y="0"/>
                    <a:pt x="0" y="135890"/>
                    <a:pt x="0" y="304800"/>
                  </a:cubicBezTo>
                  <a:lnTo>
                    <a:pt x="0" y="5967594"/>
                  </a:lnTo>
                  <a:cubicBezTo>
                    <a:pt x="0" y="6136504"/>
                    <a:pt x="135890" y="6272394"/>
                    <a:pt x="304800" y="6272394"/>
                  </a:cubicBezTo>
                  <a:lnTo>
                    <a:pt x="18209135" y="6272394"/>
                  </a:lnTo>
                  <a:cubicBezTo>
                    <a:pt x="18378046" y="6272394"/>
                    <a:pt x="18513935" y="6136504"/>
                    <a:pt x="18513935" y="5967594"/>
                  </a:cubicBezTo>
                  <a:lnTo>
                    <a:pt x="18513935" y="304800"/>
                  </a:lnTo>
                  <a:cubicBezTo>
                    <a:pt x="18513935" y="135890"/>
                    <a:pt x="18378046" y="0"/>
                    <a:pt x="18209135" y="0"/>
                  </a:cubicBezTo>
                  <a:close/>
                </a:path>
              </a:pathLst>
            </a:custGeom>
            <a:solidFill>
              <a:srgbClr val="FFFFFF"/>
            </a:solidFill>
          </p:spPr>
        </p:sp>
      </p:grpSp>
      <p:grpSp>
        <p:nvGrpSpPr>
          <p:cNvPr name="Group 15" id="15"/>
          <p:cNvGrpSpPr/>
          <p:nvPr/>
        </p:nvGrpSpPr>
        <p:grpSpPr>
          <a:xfrm rot="0">
            <a:off x="899583" y="6448564"/>
            <a:ext cx="7855750" cy="881390"/>
            <a:chOff x="0" y="0"/>
            <a:chExt cx="7244410" cy="812800"/>
          </a:xfrm>
        </p:grpSpPr>
        <p:sp>
          <p:nvSpPr>
            <p:cNvPr name="Freeform 16" id="16"/>
            <p:cNvSpPr/>
            <p:nvPr/>
          </p:nvSpPr>
          <p:spPr>
            <a:xfrm flipH="false" flipV="false" rot="0">
              <a:off x="0" y="0"/>
              <a:ext cx="7244410" cy="812800"/>
            </a:xfrm>
            <a:custGeom>
              <a:avLst/>
              <a:gdLst/>
              <a:ahLst/>
              <a:cxnLst/>
              <a:rect r="r" b="b" t="t" l="l"/>
              <a:pathLst>
                <a:path h="812800" w="7244410">
                  <a:moveTo>
                    <a:pt x="0" y="0"/>
                  </a:moveTo>
                  <a:lnTo>
                    <a:pt x="7244410" y="0"/>
                  </a:lnTo>
                  <a:lnTo>
                    <a:pt x="7244410" y="812800"/>
                  </a:lnTo>
                  <a:lnTo>
                    <a:pt x="0" y="812800"/>
                  </a:lnTo>
                  <a:close/>
                </a:path>
              </a:pathLst>
            </a:custGeom>
            <a:solidFill>
              <a:srgbClr val="FFF6BB"/>
            </a:solidFill>
            <a:ln w="95250" cap="sq">
              <a:solidFill>
                <a:srgbClr val="FFF6BB"/>
              </a:solidFill>
              <a:prstDash val="sysDot"/>
              <a:miter/>
            </a:ln>
          </p:spPr>
        </p:sp>
        <p:sp>
          <p:nvSpPr>
            <p:cNvPr name="TextBox 17" id="17"/>
            <p:cNvSpPr txBox="true"/>
            <p:nvPr/>
          </p:nvSpPr>
          <p:spPr>
            <a:xfrm>
              <a:off x="0" y="0"/>
              <a:ext cx="7244410" cy="812800"/>
            </a:xfrm>
            <a:prstGeom prst="rect">
              <a:avLst/>
            </a:prstGeom>
          </p:spPr>
          <p:txBody>
            <a:bodyPr anchor="ctr" rtlCol="false" tIns="50800" lIns="50800" bIns="50800" rIns="50800"/>
            <a:lstStyle/>
            <a:p>
              <a:pPr algn="just">
                <a:lnSpc>
                  <a:spcPts val="2039"/>
                </a:lnSpc>
              </a:pPr>
              <a:r>
                <a:rPr lang="en-US" sz="1699">
                  <a:solidFill>
                    <a:srgbClr val="000000"/>
                  </a:solidFill>
                  <a:latin typeface="DM Sans"/>
                </a:rPr>
                <a:t>Il attend que l’application propose un service de diffusion de concerts en réalité virtuelle, pour qu’il puisse regarder des concerts live chez lui.</a:t>
              </a:r>
            </a:p>
          </p:txBody>
        </p:sp>
      </p:grpSp>
      <p:grpSp>
        <p:nvGrpSpPr>
          <p:cNvPr name="Group 18" id="18"/>
          <p:cNvGrpSpPr/>
          <p:nvPr/>
        </p:nvGrpSpPr>
        <p:grpSpPr>
          <a:xfrm rot="0">
            <a:off x="3382301" y="2541988"/>
            <a:ext cx="5373032" cy="2646477"/>
            <a:chOff x="0" y="0"/>
            <a:chExt cx="4954899" cy="2440526"/>
          </a:xfrm>
        </p:grpSpPr>
        <p:sp>
          <p:nvSpPr>
            <p:cNvPr name="Freeform 19" id="19"/>
            <p:cNvSpPr/>
            <p:nvPr/>
          </p:nvSpPr>
          <p:spPr>
            <a:xfrm flipH="false" flipV="false" rot="0">
              <a:off x="0" y="0"/>
              <a:ext cx="4954899" cy="2440526"/>
            </a:xfrm>
            <a:custGeom>
              <a:avLst/>
              <a:gdLst/>
              <a:ahLst/>
              <a:cxnLst/>
              <a:rect r="r" b="b" t="t" l="l"/>
              <a:pathLst>
                <a:path h="2440526" w="4954899">
                  <a:moveTo>
                    <a:pt x="0" y="0"/>
                  </a:moveTo>
                  <a:lnTo>
                    <a:pt x="4954899" y="0"/>
                  </a:lnTo>
                  <a:lnTo>
                    <a:pt x="4954899" y="2440526"/>
                  </a:lnTo>
                  <a:lnTo>
                    <a:pt x="0" y="2440526"/>
                  </a:lnTo>
                  <a:close/>
                </a:path>
              </a:pathLst>
            </a:custGeom>
            <a:solidFill>
              <a:srgbClr val="FFF6BB"/>
            </a:solidFill>
            <a:ln w="95250" cap="sq">
              <a:solidFill>
                <a:srgbClr val="FFF6BB"/>
              </a:solidFill>
              <a:prstDash val="sysDot"/>
              <a:miter/>
            </a:ln>
          </p:spPr>
        </p:sp>
        <p:sp>
          <p:nvSpPr>
            <p:cNvPr name="TextBox 20" id="20"/>
            <p:cNvSpPr txBox="true"/>
            <p:nvPr/>
          </p:nvSpPr>
          <p:spPr>
            <a:xfrm>
              <a:off x="0" y="0"/>
              <a:ext cx="4954899" cy="2440526"/>
            </a:xfrm>
            <a:prstGeom prst="rect">
              <a:avLst/>
            </a:prstGeom>
          </p:spPr>
          <p:txBody>
            <a:bodyPr anchor="ctr" rtlCol="false" tIns="50800" lIns="50800" bIns="50800" rIns="50800"/>
            <a:lstStyle/>
            <a:p>
              <a:pPr algn="just">
                <a:lnSpc>
                  <a:spcPts val="2039"/>
                </a:lnSpc>
              </a:pPr>
              <a:r>
                <a:rPr lang="en-US" sz="1699">
                  <a:solidFill>
                    <a:srgbClr val="000000"/>
                  </a:solidFill>
                  <a:latin typeface="DM Sans"/>
                </a:rPr>
                <a:t>Age :  22 ans</a:t>
              </a:r>
            </a:p>
            <a:p>
              <a:pPr algn="just">
                <a:lnSpc>
                  <a:spcPts val="2039"/>
                </a:lnSpc>
              </a:pPr>
            </a:p>
            <a:p>
              <a:pPr algn="just">
                <a:lnSpc>
                  <a:spcPts val="2039"/>
                </a:lnSpc>
              </a:pPr>
              <a:r>
                <a:rPr lang="en-US" sz="1699">
                  <a:solidFill>
                    <a:srgbClr val="000000"/>
                  </a:solidFill>
                  <a:latin typeface="DM Sans"/>
                </a:rPr>
                <a:t>Ville / Pays : Nogent-sur-Marne / France </a:t>
              </a:r>
            </a:p>
            <a:p>
              <a:pPr algn="just">
                <a:lnSpc>
                  <a:spcPts val="2039"/>
                </a:lnSpc>
              </a:pPr>
            </a:p>
            <a:p>
              <a:pPr algn="just">
                <a:lnSpc>
                  <a:spcPts val="2039"/>
                </a:lnSpc>
              </a:pPr>
              <a:r>
                <a:rPr lang="en-US" sz="1699" spc="-83">
                  <a:solidFill>
                    <a:srgbClr val="000000"/>
                  </a:solidFill>
                  <a:latin typeface="DM Sans"/>
                </a:rPr>
                <a:t>Principales caractéristiques : Il est curieux de nouveautés dans sa vie et aventureux mais calme. Il est social</a:t>
              </a:r>
            </a:p>
            <a:p>
              <a:pPr algn="just">
                <a:lnSpc>
                  <a:spcPts val="2039"/>
                </a:lnSpc>
              </a:pPr>
            </a:p>
            <a:p>
              <a:pPr algn="just">
                <a:lnSpc>
                  <a:spcPts val="2039"/>
                </a:lnSpc>
              </a:pPr>
              <a:r>
                <a:rPr lang="en-US" sz="1699">
                  <a:solidFill>
                    <a:srgbClr val="000000"/>
                  </a:solidFill>
                  <a:latin typeface="DM Sans"/>
                </a:rPr>
                <a:t>Métier : étudiant </a:t>
              </a:r>
            </a:p>
          </p:txBody>
        </p:sp>
      </p:grpSp>
      <p:grpSp>
        <p:nvGrpSpPr>
          <p:cNvPr name="Group 21" id="21"/>
          <p:cNvGrpSpPr/>
          <p:nvPr/>
        </p:nvGrpSpPr>
        <p:grpSpPr>
          <a:xfrm rot="0">
            <a:off x="9631583" y="2817675"/>
            <a:ext cx="7750936" cy="857822"/>
            <a:chOff x="0" y="0"/>
            <a:chExt cx="7147752" cy="791065"/>
          </a:xfrm>
        </p:grpSpPr>
        <p:sp>
          <p:nvSpPr>
            <p:cNvPr name="Freeform 22" id="22"/>
            <p:cNvSpPr/>
            <p:nvPr/>
          </p:nvSpPr>
          <p:spPr>
            <a:xfrm flipH="false" flipV="false" rot="0">
              <a:off x="0" y="0"/>
              <a:ext cx="7147752" cy="791065"/>
            </a:xfrm>
            <a:custGeom>
              <a:avLst/>
              <a:gdLst/>
              <a:ahLst/>
              <a:cxnLst/>
              <a:rect r="r" b="b" t="t" l="l"/>
              <a:pathLst>
                <a:path h="791065" w="7147752">
                  <a:moveTo>
                    <a:pt x="0" y="0"/>
                  </a:moveTo>
                  <a:lnTo>
                    <a:pt x="7147752" y="0"/>
                  </a:lnTo>
                  <a:lnTo>
                    <a:pt x="7147752" y="791065"/>
                  </a:lnTo>
                  <a:lnTo>
                    <a:pt x="0" y="791065"/>
                  </a:lnTo>
                  <a:close/>
                </a:path>
              </a:pathLst>
            </a:custGeom>
            <a:solidFill>
              <a:srgbClr val="FFF6BB"/>
            </a:solidFill>
            <a:ln w="95250" cap="sq">
              <a:solidFill>
                <a:srgbClr val="FFF6BB"/>
              </a:solidFill>
              <a:prstDash val="sysDot"/>
              <a:miter/>
            </a:ln>
          </p:spPr>
        </p:sp>
        <p:sp>
          <p:nvSpPr>
            <p:cNvPr name="TextBox 23" id="23"/>
            <p:cNvSpPr txBox="true"/>
            <p:nvPr/>
          </p:nvSpPr>
          <p:spPr>
            <a:xfrm>
              <a:off x="0" y="0"/>
              <a:ext cx="7147752" cy="791065"/>
            </a:xfrm>
            <a:prstGeom prst="rect">
              <a:avLst/>
            </a:prstGeom>
          </p:spPr>
          <p:txBody>
            <a:bodyPr anchor="ctr" rtlCol="false" tIns="50800" lIns="50800" bIns="50800" rIns="50800"/>
            <a:lstStyle/>
            <a:p>
              <a:pPr algn="l">
                <a:lnSpc>
                  <a:spcPts val="2039"/>
                </a:lnSpc>
              </a:pPr>
              <a:r>
                <a:rPr lang="en-US" sz="1699">
                  <a:solidFill>
                    <a:srgbClr val="000000"/>
                  </a:solidFill>
                  <a:latin typeface="DM Sans"/>
                </a:rPr>
                <a:t>Aller voir des concerts / partager un moment festif.</a:t>
              </a:r>
            </a:p>
          </p:txBody>
        </p:sp>
      </p:grpSp>
      <p:grpSp>
        <p:nvGrpSpPr>
          <p:cNvPr name="Group 24" id="24"/>
          <p:cNvGrpSpPr/>
          <p:nvPr/>
        </p:nvGrpSpPr>
        <p:grpSpPr>
          <a:xfrm rot="0">
            <a:off x="9754803" y="6448564"/>
            <a:ext cx="7627717" cy="1123950"/>
            <a:chOff x="0" y="0"/>
            <a:chExt cx="7034122" cy="1036483"/>
          </a:xfrm>
        </p:grpSpPr>
        <p:sp>
          <p:nvSpPr>
            <p:cNvPr name="Freeform 25" id="25"/>
            <p:cNvSpPr/>
            <p:nvPr/>
          </p:nvSpPr>
          <p:spPr>
            <a:xfrm flipH="false" flipV="false" rot="0">
              <a:off x="0" y="0"/>
              <a:ext cx="7034122" cy="1036483"/>
            </a:xfrm>
            <a:custGeom>
              <a:avLst/>
              <a:gdLst/>
              <a:ahLst/>
              <a:cxnLst/>
              <a:rect r="r" b="b" t="t" l="l"/>
              <a:pathLst>
                <a:path h="1036483" w="7034122">
                  <a:moveTo>
                    <a:pt x="0" y="0"/>
                  </a:moveTo>
                  <a:lnTo>
                    <a:pt x="7034122" y="0"/>
                  </a:lnTo>
                  <a:lnTo>
                    <a:pt x="7034122" y="1036483"/>
                  </a:lnTo>
                  <a:lnTo>
                    <a:pt x="0" y="1036483"/>
                  </a:lnTo>
                  <a:close/>
                </a:path>
              </a:pathLst>
            </a:custGeom>
            <a:solidFill>
              <a:srgbClr val="FFF6BB"/>
            </a:solidFill>
            <a:ln w="95250" cap="sq">
              <a:solidFill>
                <a:srgbClr val="FFF6BB"/>
              </a:solidFill>
              <a:prstDash val="sysDot"/>
              <a:miter/>
            </a:ln>
          </p:spPr>
        </p:sp>
        <p:sp>
          <p:nvSpPr>
            <p:cNvPr name="TextBox 26" id="26"/>
            <p:cNvSpPr txBox="true"/>
            <p:nvPr/>
          </p:nvSpPr>
          <p:spPr>
            <a:xfrm>
              <a:off x="0" y="0"/>
              <a:ext cx="7034122" cy="1036483"/>
            </a:xfrm>
            <a:prstGeom prst="rect">
              <a:avLst/>
            </a:prstGeom>
          </p:spPr>
          <p:txBody>
            <a:bodyPr anchor="ctr" rtlCol="false" tIns="50800" lIns="50800" bIns="50800" rIns="50800"/>
            <a:lstStyle/>
            <a:p>
              <a:pPr algn="l">
                <a:lnSpc>
                  <a:spcPts val="2039"/>
                </a:lnSpc>
              </a:pPr>
              <a:r>
                <a:rPr lang="en-US" sz="1699">
                  <a:solidFill>
                    <a:srgbClr val="000000"/>
                  </a:solidFill>
                  <a:latin typeface="DM Sans"/>
                </a:rPr>
                <a:t>Difficilement disponible pour voir les concerts car il est étudiant. Il enchaîne les cours et un travail à côté pour se nourrir et payer son logement. N’a pas assez d’argent pour payer des places de concerts.</a:t>
              </a:r>
            </a:p>
          </p:txBody>
        </p:sp>
      </p:grpSp>
      <p:sp>
        <p:nvSpPr>
          <p:cNvPr name="TextBox 27" id="27"/>
          <p:cNvSpPr txBox="true"/>
          <p:nvPr/>
        </p:nvSpPr>
        <p:spPr>
          <a:xfrm rot="0">
            <a:off x="3189771" y="1966727"/>
            <a:ext cx="1605414"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Présentation</a:t>
            </a:r>
          </a:p>
        </p:txBody>
      </p:sp>
      <p:sp>
        <p:nvSpPr>
          <p:cNvPr name="TextBox 28" id="28"/>
          <p:cNvSpPr txBox="true"/>
          <p:nvPr/>
        </p:nvSpPr>
        <p:spPr>
          <a:xfrm rot="0">
            <a:off x="938924" y="5887132"/>
            <a:ext cx="1201688"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Attentes</a:t>
            </a:r>
          </a:p>
        </p:txBody>
      </p:sp>
      <p:sp>
        <p:nvSpPr>
          <p:cNvPr name="TextBox 29" id="29"/>
          <p:cNvSpPr txBox="true"/>
          <p:nvPr/>
        </p:nvSpPr>
        <p:spPr>
          <a:xfrm rot="0">
            <a:off x="9631583" y="5887132"/>
            <a:ext cx="1847268"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Frustrations</a:t>
            </a:r>
          </a:p>
        </p:txBody>
      </p:sp>
      <p:sp>
        <p:nvSpPr>
          <p:cNvPr name="TextBox 30" id="30"/>
          <p:cNvSpPr txBox="true"/>
          <p:nvPr/>
        </p:nvSpPr>
        <p:spPr>
          <a:xfrm rot="0">
            <a:off x="9631583" y="2235283"/>
            <a:ext cx="2083825"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Besoins</a:t>
            </a:r>
          </a:p>
        </p:txBody>
      </p:sp>
      <p:sp>
        <p:nvSpPr>
          <p:cNvPr name="TextBox 31" id="31"/>
          <p:cNvSpPr txBox="true"/>
          <p:nvPr/>
        </p:nvSpPr>
        <p:spPr>
          <a:xfrm rot="0">
            <a:off x="645548" y="3803303"/>
            <a:ext cx="2026521" cy="232765"/>
          </a:xfrm>
          <a:prstGeom prst="rect">
            <a:avLst/>
          </a:prstGeom>
        </p:spPr>
        <p:txBody>
          <a:bodyPr anchor="t" rtlCol="false" tIns="0" lIns="0" bIns="0" rIns="0">
            <a:spAutoFit/>
          </a:bodyPr>
          <a:lstStyle/>
          <a:p>
            <a:pPr algn="ctr" marL="0" indent="0" lvl="0">
              <a:lnSpc>
                <a:spcPts val="1934"/>
              </a:lnSpc>
            </a:pPr>
            <a:r>
              <a:rPr lang="en-US" sz="1639">
                <a:solidFill>
                  <a:srgbClr val="000000"/>
                </a:solidFill>
                <a:latin typeface="DM Sans Bold"/>
              </a:rPr>
              <a:t>Guillaume LEPAPE</a:t>
            </a:r>
          </a:p>
        </p:txBody>
      </p:sp>
      <p:grpSp>
        <p:nvGrpSpPr>
          <p:cNvPr name="Group 32" id="32"/>
          <p:cNvGrpSpPr/>
          <p:nvPr/>
        </p:nvGrpSpPr>
        <p:grpSpPr>
          <a:xfrm rot="0">
            <a:off x="9631583" y="3976736"/>
            <a:ext cx="7750936" cy="1103426"/>
            <a:chOff x="0" y="0"/>
            <a:chExt cx="7147752" cy="1017557"/>
          </a:xfrm>
        </p:grpSpPr>
        <p:sp>
          <p:nvSpPr>
            <p:cNvPr name="Freeform 33" id="33"/>
            <p:cNvSpPr/>
            <p:nvPr/>
          </p:nvSpPr>
          <p:spPr>
            <a:xfrm flipH="false" flipV="false" rot="0">
              <a:off x="0" y="0"/>
              <a:ext cx="7147752" cy="1017557"/>
            </a:xfrm>
            <a:custGeom>
              <a:avLst/>
              <a:gdLst/>
              <a:ahLst/>
              <a:cxnLst/>
              <a:rect r="r" b="b" t="t" l="l"/>
              <a:pathLst>
                <a:path h="1017557" w="7147752">
                  <a:moveTo>
                    <a:pt x="0" y="0"/>
                  </a:moveTo>
                  <a:lnTo>
                    <a:pt x="7147752" y="0"/>
                  </a:lnTo>
                  <a:lnTo>
                    <a:pt x="7147752" y="1017557"/>
                  </a:lnTo>
                  <a:lnTo>
                    <a:pt x="0" y="1017557"/>
                  </a:lnTo>
                  <a:close/>
                </a:path>
              </a:pathLst>
            </a:custGeom>
            <a:solidFill>
              <a:srgbClr val="FFF6BB"/>
            </a:solidFill>
            <a:ln w="95250" cap="sq">
              <a:solidFill>
                <a:srgbClr val="FFF6BB"/>
              </a:solidFill>
              <a:prstDash val="sysDot"/>
              <a:miter/>
            </a:ln>
          </p:spPr>
        </p:sp>
        <p:sp>
          <p:nvSpPr>
            <p:cNvPr name="TextBox 34" id="34"/>
            <p:cNvSpPr txBox="true"/>
            <p:nvPr/>
          </p:nvSpPr>
          <p:spPr>
            <a:xfrm>
              <a:off x="0" y="0"/>
              <a:ext cx="7147752" cy="1017557"/>
            </a:xfrm>
            <a:prstGeom prst="rect">
              <a:avLst/>
            </a:prstGeom>
          </p:spPr>
          <p:txBody>
            <a:bodyPr anchor="ctr" rtlCol="false" tIns="50800" lIns="50800" bIns="50800" rIns="50800"/>
            <a:lstStyle/>
            <a:p>
              <a:pPr algn="l">
                <a:lnSpc>
                  <a:spcPts val="2039"/>
                </a:lnSpc>
              </a:pPr>
              <a:r>
                <a:rPr lang="en-US" sz="1699">
                  <a:solidFill>
                    <a:srgbClr val="000000"/>
                  </a:solidFill>
                  <a:latin typeface="DM Sans"/>
                </a:rPr>
                <a:t>Suivre ses écoutes mois par mois, car c’est un passionné de musique et est à l’affût des nouveautés et donc oublie au fur et à mesure ses anciennes écoutes.</a:t>
              </a:r>
            </a:p>
          </p:txBody>
        </p:sp>
      </p:grpSp>
      <p:grpSp>
        <p:nvGrpSpPr>
          <p:cNvPr name="Group 35" id="35"/>
          <p:cNvGrpSpPr/>
          <p:nvPr/>
        </p:nvGrpSpPr>
        <p:grpSpPr>
          <a:xfrm rot="0">
            <a:off x="867310" y="7672855"/>
            <a:ext cx="7855750" cy="881390"/>
            <a:chOff x="0" y="0"/>
            <a:chExt cx="7244410" cy="812800"/>
          </a:xfrm>
        </p:grpSpPr>
        <p:sp>
          <p:nvSpPr>
            <p:cNvPr name="Freeform 36" id="36"/>
            <p:cNvSpPr/>
            <p:nvPr/>
          </p:nvSpPr>
          <p:spPr>
            <a:xfrm flipH="false" flipV="false" rot="0">
              <a:off x="0" y="0"/>
              <a:ext cx="7244410" cy="812800"/>
            </a:xfrm>
            <a:custGeom>
              <a:avLst/>
              <a:gdLst/>
              <a:ahLst/>
              <a:cxnLst/>
              <a:rect r="r" b="b" t="t" l="l"/>
              <a:pathLst>
                <a:path h="812800" w="7244410">
                  <a:moveTo>
                    <a:pt x="0" y="0"/>
                  </a:moveTo>
                  <a:lnTo>
                    <a:pt x="7244410" y="0"/>
                  </a:lnTo>
                  <a:lnTo>
                    <a:pt x="7244410" y="812800"/>
                  </a:lnTo>
                  <a:lnTo>
                    <a:pt x="0" y="812800"/>
                  </a:lnTo>
                  <a:close/>
                </a:path>
              </a:pathLst>
            </a:custGeom>
            <a:solidFill>
              <a:srgbClr val="FFF6BB"/>
            </a:solidFill>
            <a:ln w="95250" cap="sq">
              <a:solidFill>
                <a:srgbClr val="FFF6BB"/>
              </a:solidFill>
              <a:prstDash val="sysDot"/>
              <a:miter/>
            </a:ln>
          </p:spPr>
        </p:sp>
        <p:sp>
          <p:nvSpPr>
            <p:cNvPr name="TextBox 37" id="37"/>
            <p:cNvSpPr txBox="true"/>
            <p:nvPr/>
          </p:nvSpPr>
          <p:spPr>
            <a:xfrm>
              <a:off x="0" y="0"/>
              <a:ext cx="7244410" cy="812800"/>
            </a:xfrm>
            <a:prstGeom prst="rect">
              <a:avLst/>
            </a:prstGeom>
          </p:spPr>
          <p:txBody>
            <a:bodyPr anchor="ctr" rtlCol="false" tIns="50800" lIns="50800" bIns="50800" rIns="50800"/>
            <a:lstStyle/>
            <a:p>
              <a:pPr algn="l">
                <a:lnSpc>
                  <a:spcPts val="2039"/>
                </a:lnSpc>
              </a:pPr>
              <a:r>
                <a:rPr lang="en-US" sz="1699">
                  <a:solidFill>
                    <a:srgbClr val="000000"/>
                  </a:solidFill>
                  <a:latin typeface="DM Sans"/>
                </a:rPr>
                <a:t>Il veut avoir des récapitulatifs mensuels de ses écoutes pour créer une base de données de ses titres favoris.</a:t>
              </a:r>
            </a:p>
          </p:txBody>
        </p:sp>
      </p:grpSp>
      <p:grpSp>
        <p:nvGrpSpPr>
          <p:cNvPr name="Group 38" id="38"/>
          <p:cNvGrpSpPr/>
          <p:nvPr/>
        </p:nvGrpSpPr>
        <p:grpSpPr>
          <a:xfrm rot="0">
            <a:off x="9754803" y="7793220"/>
            <a:ext cx="7627717" cy="846251"/>
            <a:chOff x="0" y="0"/>
            <a:chExt cx="7034122" cy="780395"/>
          </a:xfrm>
        </p:grpSpPr>
        <p:sp>
          <p:nvSpPr>
            <p:cNvPr name="Freeform 39" id="39"/>
            <p:cNvSpPr/>
            <p:nvPr/>
          </p:nvSpPr>
          <p:spPr>
            <a:xfrm flipH="false" flipV="false" rot="0">
              <a:off x="0" y="0"/>
              <a:ext cx="7034122" cy="780395"/>
            </a:xfrm>
            <a:custGeom>
              <a:avLst/>
              <a:gdLst/>
              <a:ahLst/>
              <a:cxnLst/>
              <a:rect r="r" b="b" t="t" l="l"/>
              <a:pathLst>
                <a:path h="780395" w="7034122">
                  <a:moveTo>
                    <a:pt x="0" y="0"/>
                  </a:moveTo>
                  <a:lnTo>
                    <a:pt x="7034122" y="0"/>
                  </a:lnTo>
                  <a:lnTo>
                    <a:pt x="7034122" y="780395"/>
                  </a:lnTo>
                  <a:lnTo>
                    <a:pt x="0" y="780395"/>
                  </a:lnTo>
                  <a:close/>
                </a:path>
              </a:pathLst>
            </a:custGeom>
            <a:solidFill>
              <a:srgbClr val="FFF6BB"/>
            </a:solidFill>
            <a:ln w="95250" cap="sq">
              <a:solidFill>
                <a:srgbClr val="FFF6BB"/>
              </a:solidFill>
              <a:prstDash val="sysDot"/>
              <a:miter/>
            </a:ln>
          </p:spPr>
        </p:sp>
        <p:sp>
          <p:nvSpPr>
            <p:cNvPr name="TextBox 40" id="40"/>
            <p:cNvSpPr txBox="true"/>
            <p:nvPr/>
          </p:nvSpPr>
          <p:spPr>
            <a:xfrm>
              <a:off x="0" y="0"/>
              <a:ext cx="7034122" cy="780395"/>
            </a:xfrm>
            <a:prstGeom prst="rect">
              <a:avLst/>
            </a:prstGeom>
          </p:spPr>
          <p:txBody>
            <a:bodyPr anchor="ctr" rtlCol="false" tIns="50800" lIns="50800" bIns="50800" rIns="50800"/>
            <a:lstStyle/>
            <a:p>
              <a:pPr algn="l">
                <a:lnSpc>
                  <a:spcPts val="2039"/>
                </a:lnSpc>
              </a:pPr>
              <a:r>
                <a:rPr lang="en-US" sz="1699">
                  <a:solidFill>
                    <a:srgbClr val="000000"/>
                  </a:solidFill>
                  <a:latin typeface="DM Sans"/>
                </a:rPr>
                <a:t>Il doit attendre chaque année sa rétrospective et ne peut pas rester informé de ses statistiques d’écoute tout au long de l’année.</a:t>
              </a:r>
            </a:p>
          </p:txBody>
        </p:sp>
      </p:grpSp>
      <p:sp>
        <p:nvSpPr>
          <p:cNvPr name="TextBox 41" id="41"/>
          <p:cNvSpPr txBox="true"/>
          <p:nvPr/>
        </p:nvSpPr>
        <p:spPr>
          <a:xfrm rot="0">
            <a:off x="0" y="343057"/>
            <a:ext cx="18288000" cy="1038225"/>
          </a:xfrm>
          <a:prstGeom prst="rect">
            <a:avLst/>
          </a:prstGeom>
        </p:spPr>
        <p:txBody>
          <a:bodyPr anchor="t" rtlCol="false" tIns="0" lIns="0" bIns="0" rIns="0">
            <a:spAutoFit/>
          </a:bodyPr>
          <a:lstStyle/>
          <a:p>
            <a:pPr algn="ctr">
              <a:lnSpc>
                <a:spcPts val="7702"/>
              </a:lnSpc>
            </a:pPr>
            <a:r>
              <a:rPr lang="en-US" sz="6418">
                <a:solidFill>
                  <a:srgbClr val="000000"/>
                </a:solidFill>
                <a:latin typeface="Poppins"/>
              </a:rPr>
              <a:t>PERSONAE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D2CC"/>
        </a:solidFill>
      </p:bgPr>
    </p:bg>
    <p:spTree>
      <p:nvGrpSpPr>
        <p:cNvPr id="1" name=""/>
        <p:cNvGrpSpPr/>
        <p:nvPr/>
      </p:nvGrpSpPr>
      <p:grpSpPr>
        <a:xfrm>
          <a:off x="0" y="0"/>
          <a:ext cx="0" cy="0"/>
          <a:chOff x="0" y="0"/>
          <a:chExt cx="0" cy="0"/>
        </a:xfrm>
      </p:grpSpPr>
      <p:sp>
        <p:nvSpPr>
          <p:cNvPr name="Freeform 2" id="2"/>
          <p:cNvSpPr/>
          <p:nvPr/>
        </p:nvSpPr>
        <p:spPr>
          <a:xfrm flipH="false" flipV="false" rot="-10316730">
            <a:off x="-1381685" y="6286113"/>
            <a:ext cx="7628908" cy="6637150"/>
          </a:xfrm>
          <a:custGeom>
            <a:avLst/>
            <a:gdLst/>
            <a:ahLst/>
            <a:cxnLst/>
            <a:rect r="r" b="b" t="t" l="l"/>
            <a:pathLst>
              <a:path h="6637150" w="7628908">
                <a:moveTo>
                  <a:pt x="0" y="0"/>
                </a:moveTo>
                <a:lnTo>
                  <a:pt x="7628909" y="0"/>
                </a:lnTo>
                <a:lnTo>
                  <a:pt x="7628909" y="6637150"/>
                </a:lnTo>
                <a:lnTo>
                  <a:pt x="0" y="66371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4972545">
            <a:off x="-2856714" y="-5442448"/>
            <a:ext cx="10578966" cy="11421286"/>
          </a:xfrm>
          <a:custGeom>
            <a:avLst/>
            <a:gdLst/>
            <a:ahLst/>
            <a:cxnLst/>
            <a:rect r="r" b="b" t="t" l="l"/>
            <a:pathLst>
              <a:path h="11421286" w="10578966">
                <a:moveTo>
                  <a:pt x="0" y="0"/>
                </a:moveTo>
                <a:lnTo>
                  <a:pt x="10578967" y="0"/>
                </a:lnTo>
                <a:lnTo>
                  <a:pt x="10578967" y="11421286"/>
                </a:lnTo>
                <a:lnTo>
                  <a:pt x="0" y="114212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899583" y="2195053"/>
            <a:ext cx="1518451" cy="1518445"/>
            <a:chOff x="0" y="0"/>
            <a:chExt cx="6350000" cy="6349975"/>
          </a:xfrm>
        </p:grpSpPr>
        <p:sp>
          <p:nvSpPr>
            <p:cNvPr name="Freeform 5" id="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4015" t="0" r="-5018" b="-9034"/>
              </a:stretch>
            </a:blipFill>
          </p:spPr>
        </p:sp>
      </p:grpSp>
      <p:grpSp>
        <p:nvGrpSpPr>
          <p:cNvPr name="Group 6" id="6"/>
          <p:cNvGrpSpPr/>
          <p:nvPr/>
        </p:nvGrpSpPr>
        <p:grpSpPr>
          <a:xfrm rot="0">
            <a:off x="3042834" y="1692274"/>
            <a:ext cx="5969763" cy="3924070"/>
            <a:chOff x="0" y="0"/>
            <a:chExt cx="11782940" cy="7745212"/>
          </a:xfrm>
        </p:grpSpPr>
        <p:sp>
          <p:nvSpPr>
            <p:cNvPr name="Freeform 7" id="7"/>
            <p:cNvSpPr/>
            <p:nvPr/>
          </p:nvSpPr>
          <p:spPr>
            <a:xfrm flipH="false" flipV="false" rot="0">
              <a:off x="0" y="0"/>
              <a:ext cx="11782940" cy="7745213"/>
            </a:xfrm>
            <a:custGeom>
              <a:avLst/>
              <a:gdLst/>
              <a:ahLst/>
              <a:cxnLst/>
              <a:rect r="r" b="b" t="t" l="l"/>
              <a:pathLst>
                <a:path h="7745213" w="11782940">
                  <a:moveTo>
                    <a:pt x="11478140" y="0"/>
                  </a:moveTo>
                  <a:lnTo>
                    <a:pt x="304800" y="0"/>
                  </a:lnTo>
                  <a:cubicBezTo>
                    <a:pt x="135890" y="0"/>
                    <a:pt x="0" y="135890"/>
                    <a:pt x="0" y="304800"/>
                  </a:cubicBezTo>
                  <a:lnTo>
                    <a:pt x="0" y="7440413"/>
                  </a:lnTo>
                  <a:cubicBezTo>
                    <a:pt x="0" y="7609322"/>
                    <a:pt x="135890" y="7745213"/>
                    <a:pt x="304800" y="7745213"/>
                  </a:cubicBezTo>
                  <a:lnTo>
                    <a:pt x="11478140" y="7745213"/>
                  </a:lnTo>
                  <a:cubicBezTo>
                    <a:pt x="11647050" y="7745213"/>
                    <a:pt x="11782940" y="7609322"/>
                    <a:pt x="11782940" y="7440413"/>
                  </a:cubicBezTo>
                  <a:lnTo>
                    <a:pt x="11782940" y="304800"/>
                  </a:lnTo>
                  <a:cubicBezTo>
                    <a:pt x="11782940" y="135890"/>
                    <a:pt x="11647050" y="0"/>
                    <a:pt x="11478140" y="0"/>
                  </a:cubicBezTo>
                  <a:close/>
                </a:path>
              </a:pathLst>
            </a:custGeom>
            <a:solidFill>
              <a:srgbClr val="FFFFFF"/>
            </a:solidFill>
          </p:spPr>
        </p:sp>
      </p:grpSp>
      <p:sp>
        <p:nvSpPr>
          <p:cNvPr name="Freeform 8" id="8"/>
          <p:cNvSpPr/>
          <p:nvPr/>
        </p:nvSpPr>
        <p:spPr>
          <a:xfrm flipH="false" flipV="false" rot="5400000">
            <a:off x="12008875" y="-2235227"/>
            <a:ext cx="17375562" cy="18435609"/>
          </a:xfrm>
          <a:custGeom>
            <a:avLst/>
            <a:gdLst/>
            <a:ahLst/>
            <a:cxnLst/>
            <a:rect r="r" b="b" t="t" l="l"/>
            <a:pathLst>
              <a:path h="18435609" w="17375562">
                <a:moveTo>
                  <a:pt x="0" y="0"/>
                </a:moveTo>
                <a:lnTo>
                  <a:pt x="17375562" y="0"/>
                </a:lnTo>
                <a:lnTo>
                  <a:pt x="17375562" y="18435609"/>
                </a:lnTo>
                <a:lnTo>
                  <a:pt x="0" y="1843560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9" id="9"/>
          <p:cNvGrpSpPr/>
          <p:nvPr/>
        </p:nvGrpSpPr>
        <p:grpSpPr>
          <a:xfrm rot="0">
            <a:off x="9265520" y="2508487"/>
            <a:ext cx="8434823" cy="3107856"/>
            <a:chOff x="0" y="0"/>
            <a:chExt cx="16648403" cy="6134194"/>
          </a:xfrm>
        </p:grpSpPr>
        <p:sp>
          <p:nvSpPr>
            <p:cNvPr name="Freeform 10" id="10"/>
            <p:cNvSpPr/>
            <p:nvPr/>
          </p:nvSpPr>
          <p:spPr>
            <a:xfrm flipH="false" flipV="false" rot="0">
              <a:off x="0" y="0"/>
              <a:ext cx="16648404" cy="6134194"/>
            </a:xfrm>
            <a:custGeom>
              <a:avLst/>
              <a:gdLst/>
              <a:ahLst/>
              <a:cxnLst/>
              <a:rect r="r" b="b" t="t" l="l"/>
              <a:pathLst>
                <a:path h="6134194" w="16648404">
                  <a:moveTo>
                    <a:pt x="16343604" y="0"/>
                  </a:moveTo>
                  <a:lnTo>
                    <a:pt x="304800" y="0"/>
                  </a:lnTo>
                  <a:cubicBezTo>
                    <a:pt x="135890" y="0"/>
                    <a:pt x="0" y="135890"/>
                    <a:pt x="0" y="304800"/>
                  </a:cubicBezTo>
                  <a:lnTo>
                    <a:pt x="0" y="5829394"/>
                  </a:lnTo>
                  <a:cubicBezTo>
                    <a:pt x="0" y="5998304"/>
                    <a:pt x="135890" y="6134194"/>
                    <a:pt x="304800" y="6134194"/>
                  </a:cubicBezTo>
                  <a:lnTo>
                    <a:pt x="16343604" y="6134194"/>
                  </a:lnTo>
                  <a:cubicBezTo>
                    <a:pt x="16512513" y="6134194"/>
                    <a:pt x="16648404" y="5998304"/>
                    <a:pt x="16648404" y="5829394"/>
                  </a:cubicBezTo>
                  <a:lnTo>
                    <a:pt x="16648404" y="304800"/>
                  </a:lnTo>
                  <a:cubicBezTo>
                    <a:pt x="16648404" y="135890"/>
                    <a:pt x="16512513" y="0"/>
                    <a:pt x="16343604" y="0"/>
                  </a:cubicBezTo>
                  <a:close/>
                </a:path>
              </a:pathLst>
            </a:custGeom>
            <a:solidFill>
              <a:srgbClr val="FFFFFF"/>
            </a:solidFill>
          </p:spPr>
        </p:sp>
      </p:grpSp>
      <p:grpSp>
        <p:nvGrpSpPr>
          <p:cNvPr name="Group 11" id="11"/>
          <p:cNvGrpSpPr/>
          <p:nvPr/>
        </p:nvGrpSpPr>
        <p:grpSpPr>
          <a:xfrm rot="0">
            <a:off x="577773" y="6059510"/>
            <a:ext cx="8434823" cy="3949952"/>
            <a:chOff x="0" y="0"/>
            <a:chExt cx="18513935" cy="8669908"/>
          </a:xfrm>
        </p:grpSpPr>
        <p:sp>
          <p:nvSpPr>
            <p:cNvPr name="Freeform 12" id="12"/>
            <p:cNvSpPr/>
            <p:nvPr/>
          </p:nvSpPr>
          <p:spPr>
            <a:xfrm flipH="false" flipV="false" rot="0">
              <a:off x="0" y="0"/>
              <a:ext cx="18513935" cy="8669909"/>
            </a:xfrm>
            <a:custGeom>
              <a:avLst/>
              <a:gdLst/>
              <a:ahLst/>
              <a:cxnLst/>
              <a:rect r="r" b="b" t="t" l="l"/>
              <a:pathLst>
                <a:path h="8669909" w="18513935">
                  <a:moveTo>
                    <a:pt x="18209135" y="0"/>
                  </a:moveTo>
                  <a:lnTo>
                    <a:pt x="304800" y="0"/>
                  </a:lnTo>
                  <a:cubicBezTo>
                    <a:pt x="135890" y="0"/>
                    <a:pt x="0" y="135890"/>
                    <a:pt x="0" y="304800"/>
                  </a:cubicBezTo>
                  <a:lnTo>
                    <a:pt x="0" y="8365109"/>
                  </a:lnTo>
                  <a:cubicBezTo>
                    <a:pt x="0" y="8534019"/>
                    <a:pt x="135890" y="8669909"/>
                    <a:pt x="304800" y="8669909"/>
                  </a:cubicBezTo>
                  <a:lnTo>
                    <a:pt x="18209135" y="8669909"/>
                  </a:lnTo>
                  <a:cubicBezTo>
                    <a:pt x="18378046" y="8669909"/>
                    <a:pt x="18513935" y="8534019"/>
                    <a:pt x="18513935" y="8365109"/>
                  </a:cubicBezTo>
                  <a:lnTo>
                    <a:pt x="18513935" y="304800"/>
                  </a:lnTo>
                  <a:cubicBezTo>
                    <a:pt x="18513935" y="135890"/>
                    <a:pt x="18378046" y="0"/>
                    <a:pt x="18209135" y="0"/>
                  </a:cubicBezTo>
                  <a:close/>
                </a:path>
              </a:pathLst>
            </a:custGeom>
            <a:solidFill>
              <a:srgbClr val="FFFFFF"/>
            </a:solidFill>
          </p:spPr>
        </p:sp>
      </p:grpSp>
      <p:grpSp>
        <p:nvGrpSpPr>
          <p:cNvPr name="Group 13" id="13"/>
          <p:cNvGrpSpPr/>
          <p:nvPr/>
        </p:nvGrpSpPr>
        <p:grpSpPr>
          <a:xfrm rot="0">
            <a:off x="9265520" y="6059510"/>
            <a:ext cx="8434823" cy="3949952"/>
            <a:chOff x="0" y="0"/>
            <a:chExt cx="18513935" cy="8669908"/>
          </a:xfrm>
        </p:grpSpPr>
        <p:sp>
          <p:nvSpPr>
            <p:cNvPr name="Freeform 14" id="14"/>
            <p:cNvSpPr/>
            <p:nvPr/>
          </p:nvSpPr>
          <p:spPr>
            <a:xfrm flipH="false" flipV="false" rot="0">
              <a:off x="0" y="0"/>
              <a:ext cx="18513935" cy="8669909"/>
            </a:xfrm>
            <a:custGeom>
              <a:avLst/>
              <a:gdLst/>
              <a:ahLst/>
              <a:cxnLst/>
              <a:rect r="r" b="b" t="t" l="l"/>
              <a:pathLst>
                <a:path h="8669909" w="18513935">
                  <a:moveTo>
                    <a:pt x="18209135" y="0"/>
                  </a:moveTo>
                  <a:lnTo>
                    <a:pt x="304800" y="0"/>
                  </a:lnTo>
                  <a:cubicBezTo>
                    <a:pt x="135890" y="0"/>
                    <a:pt x="0" y="135890"/>
                    <a:pt x="0" y="304800"/>
                  </a:cubicBezTo>
                  <a:lnTo>
                    <a:pt x="0" y="8365109"/>
                  </a:lnTo>
                  <a:cubicBezTo>
                    <a:pt x="0" y="8534019"/>
                    <a:pt x="135890" y="8669909"/>
                    <a:pt x="304800" y="8669909"/>
                  </a:cubicBezTo>
                  <a:lnTo>
                    <a:pt x="18209135" y="8669909"/>
                  </a:lnTo>
                  <a:cubicBezTo>
                    <a:pt x="18378046" y="8669909"/>
                    <a:pt x="18513935" y="8534019"/>
                    <a:pt x="18513935" y="8365109"/>
                  </a:cubicBezTo>
                  <a:lnTo>
                    <a:pt x="18513935" y="304800"/>
                  </a:lnTo>
                  <a:cubicBezTo>
                    <a:pt x="18513935" y="135890"/>
                    <a:pt x="18378046" y="0"/>
                    <a:pt x="18209135" y="0"/>
                  </a:cubicBezTo>
                  <a:close/>
                </a:path>
              </a:pathLst>
            </a:custGeom>
            <a:solidFill>
              <a:srgbClr val="FFFFFF"/>
            </a:solidFill>
          </p:spPr>
        </p:sp>
      </p:grpSp>
      <p:grpSp>
        <p:nvGrpSpPr>
          <p:cNvPr name="Group 15" id="15"/>
          <p:cNvGrpSpPr/>
          <p:nvPr/>
        </p:nvGrpSpPr>
        <p:grpSpPr>
          <a:xfrm rot="0">
            <a:off x="899583" y="6367958"/>
            <a:ext cx="7855750" cy="3490263"/>
            <a:chOff x="0" y="0"/>
            <a:chExt cx="7244410" cy="3218648"/>
          </a:xfrm>
        </p:grpSpPr>
        <p:sp>
          <p:nvSpPr>
            <p:cNvPr name="Freeform 16" id="16"/>
            <p:cNvSpPr/>
            <p:nvPr/>
          </p:nvSpPr>
          <p:spPr>
            <a:xfrm flipH="false" flipV="false" rot="0">
              <a:off x="0" y="0"/>
              <a:ext cx="7244410" cy="3218648"/>
            </a:xfrm>
            <a:custGeom>
              <a:avLst/>
              <a:gdLst/>
              <a:ahLst/>
              <a:cxnLst/>
              <a:rect r="r" b="b" t="t" l="l"/>
              <a:pathLst>
                <a:path h="3218648" w="7244410">
                  <a:moveTo>
                    <a:pt x="0" y="0"/>
                  </a:moveTo>
                  <a:lnTo>
                    <a:pt x="7244410" y="0"/>
                  </a:lnTo>
                  <a:lnTo>
                    <a:pt x="7244410" y="3218648"/>
                  </a:lnTo>
                  <a:lnTo>
                    <a:pt x="0" y="3218648"/>
                  </a:lnTo>
                  <a:close/>
                </a:path>
              </a:pathLst>
            </a:custGeom>
            <a:solidFill>
              <a:srgbClr val="FFF6BB"/>
            </a:solidFill>
            <a:ln w="95250" cap="sq">
              <a:solidFill>
                <a:srgbClr val="FFF6BB"/>
              </a:solidFill>
              <a:prstDash val="sysDot"/>
              <a:miter/>
            </a:ln>
          </p:spPr>
        </p:sp>
        <p:sp>
          <p:nvSpPr>
            <p:cNvPr name="TextBox 17" id="17"/>
            <p:cNvSpPr txBox="true"/>
            <p:nvPr/>
          </p:nvSpPr>
          <p:spPr>
            <a:xfrm>
              <a:off x="0" y="0"/>
              <a:ext cx="7244410" cy="3218648"/>
            </a:xfrm>
            <a:prstGeom prst="rect">
              <a:avLst/>
            </a:prstGeom>
          </p:spPr>
          <p:txBody>
            <a:bodyPr anchor="ctr" rtlCol="false" tIns="50800" lIns="50800" bIns="50800" rIns="50800"/>
            <a:lstStyle/>
            <a:p>
              <a:pPr algn="l">
                <a:lnSpc>
                  <a:spcPts val="2039"/>
                </a:lnSpc>
              </a:pPr>
              <a:r>
                <a:rPr lang="en-US" sz="1699">
                  <a:solidFill>
                    <a:srgbClr val="000000"/>
                  </a:solidFill>
                  <a:latin typeface="DM Sans Bold"/>
                </a:rPr>
                <a:t>Playlists personnalisées basées sur l'heure de la journée : </a:t>
              </a:r>
              <a:r>
                <a:rPr lang="en-US" sz="1699">
                  <a:solidFill>
                    <a:srgbClr val="000000"/>
                  </a:solidFill>
                  <a:latin typeface="DM Sans"/>
                </a:rPr>
                <a:t>Sélections musicales adaptées aux différents moments de la journée.</a:t>
              </a:r>
            </a:p>
            <a:p>
              <a:pPr algn="l">
                <a:lnSpc>
                  <a:spcPts val="2039"/>
                </a:lnSpc>
              </a:pPr>
            </a:p>
            <a:p>
              <a:pPr algn="l">
                <a:lnSpc>
                  <a:spcPts val="2039"/>
                </a:lnSpc>
              </a:pPr>
              <a:r>
                <a:rPr lang="en-US" sz="1699">
                  <a:solidFill>
                    <a:srgbClr val="000000"/>
                  </a:solidFill>
                  <a:latin typeface="DM Sans Bold"/>
                </a:rPr>
                <a:t>Recommandations pour enfants</a:t>
              </a:r>
              <a:r>
                <a:rPr lang="en-US" sz="1699">
                  <a:solidFill>
                    <a:srgbClr val="000000"/>
                  </a:solidFill>
                  <a:latin typeface="DM Sans"/>
                </a:rPr>
                <a:t>: Contenus adaptés aux enfants avec contrôle parental.</a:t>
              </a:r>
            </a:p>
            <a:p>
              <a:pPr algn="l">
                <a:lnSpc>
                  <a:spcPts val="2039"/>
                </a:lnSpc>
              </a:pPr>
            </a:p>
            <a:p>
              <a:pPr algn="l">
                <a:lnSpc>
                  <a:spcPts val="2039"/>
                </a:lnSpc>
              </a:pPr>
              <a:r>
                <a:rPr lang="en-US" sz="1699">
                  <a:solidFill>
                    <a:srgbClr val="000000"/>
                  </a:solidFill>
                  <a:latin typeface="DM Sans Bold"/>
                </a:rPr>
                <a:t>Concerts en réalité virtuelle :</a:t>
              </a:r>
              <a:r>
                <a:rPr lang="en-US" sz="1699">
                  <a:solidFill>
                    <a:srgbClr val="000000"/>
                  </a:solidFill>
                  <a:latin typeface="DM Sans"/>
                </a:rPr>
                <a:t> Visionner des concerts en réalité virtuelle pour compenser le manque de temps à consacrer aux sorties en live.</a:t>
              </a:r>
            </a:p>
            <a:p>
              <a:pPr algn="l">
                <a:lnSpc>
                  <a:spcPts val="2039"/>
                </a:lnSpc>
              </a:pPr>
            </a:p>
            <a:p>
              <a:pPr algn="l">
                <a:lnSpc>
                  <a:spcPts val="2039"/>
                </a:lnSpc>
              </a:pPr>
              <a:r>
                <a:rPr lang="en-US" sz="1699">
                  <a:solidFill>
                    <a:srgbClr val="000000"/>
                  </a:solidFill>
                  <a:latin typeface="DM Sans Bold"/>
                </a:rPr>
                <a:t>Rétrospectives fréquentes :</a:t>
              </a:r>
              <a:r>
                <a:rPr lang="en-US" sz="1699">
                  <a:solidFill>
                    <a:srgbClr val="000000"/>
                  </a:solidFill>
                  <a:latin typeface="DM Sans"/>
                </a:rPr>
                <a:t> Recevoir des résumés hebdomadaires ou mensuels de ses écoutes pour suivre l'évolution de ses goûts musicaux et redécouvrir des titres.</a:t>
              </a:r>
            </a:p>
          </p:txBody>
        </p:sp>
      </p:grpSp>
      <p:grpSp>
        <p:nvGrpSpPr>
          <p:cNvPr name="Group 18" id="18"/>
          <p:cNvGrpSpPr/>
          <p:nvPr/>
        </p:nvGrpSpPr>
        <p:grpSpPr>
          <a:xfrm rot="0">
            <a:off x="3341199" y="2029330"/>
            <a:ext cx="5373032" cy="3418002"/>
            <a:chOff x="0" y="0"/>
            <a:chExt cx="4954899" cy="3152010"/>
          </a:xfrm>
        </p:grpSpPr>
        <p:sp>
          <p:nvSpPr>
            <p:cNvPr name="Freeform 19" id="19"/>
            <p:cNvSpPr/>
            <p:nvPr/>
          </p:nvSpPr>
          <p:spPr>
            <a:xfrm flipH="false" flipV="false" rot="0">
              <a:off x="0" y="0"/>
              <a:ext cx="4954899" cy="3152010"/>
            </a:xfrm>
            <a:custGeom>
              <a:avLst/>
              <a:gdLst/>
              <a:ahLst/>
              <a:cxnLst/>
              <a:rect r="r" b="b" t="t" l="l"/>
              <a:pathLst>
                <a:path h="3152010" w="4954899">
                  <a:moveTo>
                    <a:pt x="0" y="0"/>
                  </a:moveTo>
                  <a:lnTo>
                    <a:pt x="4954899" y="0"/>
                  </a:lnTo>
                  <a:lnTo>
                    <a:pt x="4954899" y="3152010"/>
                  </a:lnTo>
                  <a:lnTo>
                    <a:pt x="0" y="3152010"/>
                  </a:lnTo>
                  <a:close/>
                </a:path>
              </a:pathLst>
            </a:custGeom>
            <a:solidFill>
              <a:srgbClr val="FFF6BB"/>
            </a:solidFill>
            <a:ln w="95250" cap="sq">
              <a:solidFill>
                <a:srgbClr val="FFF6BB"/>
              </a:solidFill>
              <a:prstDash val="sysDot"/>
              <a:miter/>
            </a:ln>
          </p:spPr>
        </p:sp>
        <p:sp>
          <p:nvSpPr>
            <p:cNvPr name="TextBox 20" id="20"/>
            <p:cNvSpPr txBox="true"/>
            <p:nvPr/>
          </p:nvSpPr>
          <p:spPr>
            <a:xfrm>
              <a:off x="0" y="0"/>
              <a:ext cx="4954899" cy="3152010"/>
            </a:xfrm>
            <a:prstGeom prst="rect">
              <a:avLst/>
            </a:prstGeom>
          </p:spPr>
          <p:txBody>
            <a:bodyPr anchor="ctr" rtlCol="false" tIns="50800" lIns="50800" bIns="50800" rIns="50800"/>
            <a:lstStyle/>
            <a:p>
              <a:pPr algn="l">
                <a:lnSpc>
                  <a:spcPts val="2039"/>
                </a:lnSpc>
              </a:pPr>
              <a:r>
                <a:rPr lang="en-US" sz="1699">
                  <a:solidFill>
                    <a:srgbClr val="000000"/>
                  </a:solidFill>
                  <a:latin typeface="DM Sans"/>
                </a:rPr>
                <a:t>Age :  35 ans</a:t>
              </a:r>
            </a:p>
            <a:p>
              <a:pPr algn="l">
                <a:lnSpc>
                  <a:spcPts val="2039"/>
                </a:lnSpc>
              </a:pPr>
            </a:p>
            <a:p>
              <a:pPr algn="l">
                <a:lnSpc>
                  <a:spcPts val="2039"/>
                </a:lnSpc>
              </a:pPr>
              <a:r>
                <a:rPr lang="en-US" sz="1699">
                  <a:solidFill>
                    <a:srgbClr val="000000"/>
                  </a:solidFill>
                  <a:latin typeface="DM Sans"/>
                </a:rPr>
                <a:t>Ville / Pays : Lyon / France </a:t>
              </a:r>
            </a:p>
            <a:p>
              <a:pPr algn="l">
                <a:lnSpc>
                  <a:spcPts val="2039"/>
                </a:lnSpc>
              </a:pPr>
            </a:p>
            <a:p>
              <a:pPr algn="l">
                <a:lnSpc>
                  <a:spcPts val="2039"/>
                </a:lnSpc>
              </a:pPr>
              <a:r>
                <a:rPr lang="en-US" sz="1699">
                  <a:solidFill>
                    <a:srgbClr val="000000"/>
                  </a:solidFill>
                  <a:latin typeface="DM Sans"/>
                </a:rPr>
                <a:t>Principales caractéristiques : Nina est très  occupée. Elle aime écouter de la musique pour se détendre après une longue journée de travail. Elle est mère de deux enfants et trouve peu de temps pour ses loisirs personnels. Elle est organisée et préfère des solutions qui optimisent son temps.</a:t>
              </a:r>
            </a:p>
            <a:p>
              <a:pPr algn="l">
                <a:lnSpc>
                  <a:spcPts val="2039"/>
                </a:lnSpc>
              </a:pPr>
            </a:p>
            <a:p>
              <a:pPr algn="l">
                <a:lnSpc>
                  <a:spcPts val="2039"/>
                </a:lnSpc>
              </a:pPr>
              <a:r>
                <a:rPr lang="en-US" sz="1699">
                  <a:solidFill>
                    <a:srgbClr val="000000"/>
                  </a:solidFill>
                  <a:latin typeface="DM Sans"/>
                </a:rPr>
                <a:t>Métier : Consultante en gestion.</a:t>
              </a:r>
            </a:p>
          </p:txBody>
        </p:sp>
      </p:grpSp>
      <p:grpSp>
        <p:nvGrpSpPr>
          <p:cNvPr name="Group 21" id="21"/>
          <p:cNvGrpSpPr/>
          <p:nvPr/>
        </p:nvGrpSpPr>
        <p:grpSpPr>
          <a:xfrm rot="0">
            <a:off x="9754803" y="6448564"/>
            <a:ext cx="7627717" cy="1360601"/>
            <a:chOff x="0" y="0"/>
            <a:chExt cx="7034122" cy="1254718"/>
          </a:xfrm>
        </p:grpSpPr>
        <p:sp>
          <p:nvSpPr>
            <p:cNvPr name="Freeform 22" id="22"/>
            <p:cNvSpPr/>
            <p:nvPr/>
          </p:nvSpPr>
          <p:spPr>
            <a:xfrm flipH="false" flipV="false" rot="0">
              <a:off x="0" y="0"/>
              <a:ext cx="7034122" cy="1254718"/>
            </a:xfrm>
            <a:custGeom>
              <a:avLst/>
              <a:gdLst/>
              <a:ahLst/>
              <a:cxnLst/>
              <a:rect r="r" b="b" t="t" l="l"/>
              <a:pathLst>
                <a:path h="1254718" w="7034122">
                  <a:moveTo>
                    <a:pt x="0" y="0"/>
                  </a:moveTo>
                  <a:lnTo>
                    <a:pt x="7034122" y="0"/>
                  </a:lnTo>
                  <a:lnTo>
                    <a:pt x="7034122" y="1254718"/>
                  </a:lnTo>
                  <a:lnTo>
                    <a:pt x="0" y="1254718"/>
                  </a:lnTo>
                  <a:close/>
                </a:path>
              </a:pathLst>
            </a:custGeom>
            <a:solidFill>
              <a:srgbClr val="FFF6BB"/>
            </a:solidFill>
            <a:ln w="95250" cap="sq">
              <a:solidFill>
                <a:srgbClr val="FFF6BB"/>
              </a:solidFill>
              <a:prstDash val="sysDot"/>
              <a:miter/>
            </a:ln>
          </p:spPr>
        </p:sp>
        <p:sp>
          <p:nvSpPr>
            <p:cNvPr name="TextBox 23" id="23"/>
            <p:cNvSpPr txBox="true"/>
            <p:nvPr/>
          </p:nvSpPr>
          <p:spPr>
            <a:xfrm>
              <a:off x="0" y="0"/>
              <a:ext cx="7034122" cy="1254718"/>
            </a:xfrm>
            <a:prstGeom prst="rect">
              <a:avLst/>
            </a:prstGeom>
          </p:spPr>
          <p:txBody>
            <a:bodyPr anchor="ctr" rtlCol="false" tIns="50800" lIns="50800" bIns="50800" rIns="50800"/>
            <a:lstStyle/>
            <a:p>
              <a:pPr algn="ctr">
                <a:lnSpc>
                  <a:spcPts val="2039"/>
                </a:lnSpc>
              </a:pPr>
              <a:r>
                <a:rPr lang="en-US" sz="1699">
                  <a:solidFill>
                    <a:srgbClr val="000000"/>
                  </a:solidFill>
                  <a:latin typeface="DM Sans"/>
                </a:rPr>
                <a:t>Difficilement disponible pour voir les concerts car Nina travaille beaucoup et souhaite quand même passer du temps avec ses enfants. Voir ou écouter un concert depuis sont canapé lui permettrait de combiner vie de famille et plaisir personnel.</a:t>
              </a:r>
            </a:p>
          </p:txBody>
        </p:sp>
      </p:grpSp>
      <p:grpSp>
        <p:nvGrpSpPr>
          <p:cNvPr name="Group 24" id="24"/>
          <p:cNvGrpSpPr/>
          <p:nvPr/>
        </p:nvGrpSpPr>
        <p:grpSpPr>
          <a:xfrm rot="0">
            <a:off x="9508364" y="2799927"/>
            <a:ext cx="7750936" cy="2646476"/>
            <a:chOff x="0" y="0"/>
            <a:chExt cx="7147752" cy="2440525"/>
          </a:xfrm>
        </p:grpSpPr>
        <p:sp>
          <p:nvSpPr>
            <p:cNvPr name="Freeform 25" id="25"/>
            <p:cNvSpPr/>
            <p:nvPr/>
          </p:nvSpPr>
          <p:spPr>
            <a:xfrm flipH="false" flipV="false" rot="0">
              <a:off x="0" y="0"/>
              <a:ext cx="7147752" cy="2440525"/>
            </a:xfrm>
            <a:custGeom>
              <a:avLst/>
              <a:gdLst/>
              <a:ahLst/>
              <a:cxnLst/>
              <a:rect r="r" b="b" t="t" l="l"/>
              <a:pathLst>
                <a:path h="2440525" w="7147752">
                  <a:moveTo>
                    <a:pt x="0" y="0"/>
                  </a:moveTo>
                  <a:lnTo>
                    <a:pt x="7147752" y="0"/>
                  </a:lnTo>
                  <a:lnTo>
                    <a:pt x="7147752" y="2440525"/>
                  </a:lnTo>
                  <a:lnTo>
                    <a:pt x="0" y="2440525"/>
                  </a:lnTo>
                  <a:close/>
                </a:path>
              </a:pathLst>
            </a:custGeom>
            <a:solidFill>
              <a:srgbClr val="FFF6BB"/>
            </a:solidFill>
            <a:ln w="95250" cap="sq">
              <a:solidFill>
                <a:srgbClr val="FFF6BB"/>
              </a:solidFill>
              <a:prstDash val="sysDot"/>
              <a:miter/>
            </a:ln>
          </p:spPr>
        </p:sp>
        <p:sp>
          <p:nvSpPr>
            <p:cNvPr name="TextBox 26" id="26"/>
            <p:cNvSpPr txBox="true"/>
            <p:nvPr/>
          </p:nvSpPr>
          <p:spPr>
            <a:xfrm>
              <a:off x="0" y="0"/>
              <a:ext cx="7147752" cy="2440525"/>
            </a:xfrm>
            <a:prstGeom prst="rect">
              <a:avLst/>
            </a:prstGeom>
          </p:spPr>
          <p:txBody>
            <a:bodyPr anchor="ctr" rtlCol="false" tIns="50800" lIns="50800" bIns="50800" rIns="50800"/>
            <a:lstStyle/>
            <a:p>
              <a:pPr algn="l">
                <a:lnSpc>
                  <a:spcPts val="2039"/>
                </a:lnSpc>
              </a:pPr>
              <a:r>
                <a:rPr lang="en-US" sz="1699">
                  <a:solidFill>
                    <a:srgbClr val="000000"/>
                  </a:solidFill>
                  <a:latin typeface="DM Sans Bold"/>
                </a:rPr>
                <a:t>Détente : </a:t>
              </a:r>
              <a:r>
                <a:rPr lang="en-US" sz="1699">
                  <a:solidFill>
                    <a:srgbClr val="000000"/>
                  </a:solidFill>
                  <a:latin typeface="DM Sans"/>
                </a:rPr>
                <a:t>Avoir des playlists prédéfinies qui aident à la relaxation et à la gestion du stress.</a:t>
              </a:r>
            </a:p>
            <a:p>
              <a:pPr algn="l">
                <a:lnSpc>
                  <a:spcPts val="2039"/>
                </a:lnSpc>
              </a:pPr>
            </a:p>
            <a:p>
              <a:pPr algn="l">
                <a:lnSpc>
                  <a:spcPts val="2039"/>
                </a:lnSpc>
              </a:pPr>
              <a:r>
                <a:rPr lang="en-US" sz="1699">
                  <a:solidFill>
                    <a:srgbClr val="000000"/>
                  </a:solidFill>
                  <a:latin typeface="DM Sans Bold"/>
                </a:rPr>
                <a:t>Expérience concert immersive: </a:t>
              </a:r>
              <a:r>
                <a:rPr lang="en-US" sz="1699">
                  <a:solidFill>
                    <a:srgbClr val="000000"/>
                  </a:solidFill>
                  <a:latin typeface="DM Sans"/>
                </a:rPr>
                <a:t>Accéder à des concerts virtuels pour vivre l'expérience du live sans quitter la maison.</a:t>
              </a:r>
            </a:p>
            <a:p>
              <a:pPr algn="l">
                <a:lnSpc>
                  <a:spcPts val="2039"/>
                </a:lnSpc>
              </a:pPr>
            </a:p>
            <a:p>
              <a:pPr algn="l">
                <a:lnSpc>
                  <a:spcPts val="2039"/>
                </a:lnSpc>
              </a:pPr>
              <a:r>
                <a:rPr lang="en-US" sz="1699">
                  <a:solidFill>
                    <a:srgbClr val="000000"/>
                  </a:solidFill>
                  <a:latin typeface="DM Sans Bold"/>
                </a:rPr>
                <a:t>Gagner du temps : </a:t>
              </a:r>
              <a:r>
                <a:rPr lang="en-US" sz="1699">
                  <a:solidFill>
                    <a:srgbClr val="000000"/>
                  </a:solidFill>
                  <a:latin typeface="DM Sans"/>
                </a:rPr>
                <a:t>Utiliser Spotify pour une écoute rapide et facile pendant les trajets.</a:t>
              </a:r>
            </a:p>
            <a:p>
              <a:pPr algn="ctr">
                <a:lnSpc>
                  <a:spcPts val="2039"/>
                </a:lnSpc>
              </a:pPr>
            </a:p>
          </p:txBody>
        </p:sp>
      </p:grpSp>
      <p:grpSp>
        <p:nvGrpSpPr>
          <p:cNvPr name="Group 27" id="27"/>
          <p:cNvGrpSpPr/>
          <p:nvPr/>
        </p:nvGrpSpPr>
        <p:grpSpPr>
          <a:xfrm rot="0">
            <a:off x="9754803" y="7980615"/>
            <a:ext cx="7627717" cy="1874951"/>
            <a:chOff x="0" y="0"/>
            <a:chExt cx="7034122" cy="1729041"/>
          </a:xfrm>
        </p:grpSpPr>
        <p:sp>
          <p:nvSpPr>
            <p:cNvPr name="Freeform 28" id="28"/>
            <p:cNvSpPr/>
            <p:nvPr/>
          </p:nvSpPr>
          <p:spPr>
            <a:xfrm flipH="false" flipV="false" rot="0">
              <a:off x="0" y="0"/>
              <a:ext cx="7034122" cy="1729041"/>
            </a:xfrm>
            <a:custGeom>
              <a:avLst/>
              <a:gdLst/>
              <a:ahLst/>
              <a:cxnLst/>
              <a:rect r="r" b="b" t="t" l="l"/>
              <a:pathLst>
                <a:path h="1729041" w="7034122">
                  <a:moveTo>
                    <a:pt x="0" y="0"/>
                  </a:moveTo>
                  <a:lnTo>
                    <a:pt x="7034122" y="0"/>
                  </a:lnTo>
                  <a:lnTo>
                    <a:pt x="7034122" y="1729041"/>
                  </a:lnTo>
                  <a:lnTo>
                    <a:pt x="0" y="1729041"/>
                  </a:lnTo>
                  <a:close/>
                </a:path>
              </a:pathLst>
            </a:custGeom>
            <a:solidFill>
              <a:srgbClr val="FFF6BB"/>
            </a:solidFill>
            <a:ln w="95250" cap="sq">
              <a:solidFill>
                <a:srgbClr val="FFF6BB"/>
              </a:solidFill>
              <a:prstDash val="sysDot"/>
              <a:miter/>
            </a:ln>
          </p:spPr>
        </p:sp>
        <p:sp>
          <p:nvSpPr>
            <p:cNvPr name="TextBox 29" id="29"/>
            <p:cNvSpPr txBox="true"/>
            <p:nvPr/>
          </p:nvSpPr>
          <p:spPr>
            <a:xfrm>
              <a:off x="0" y="0"/>
              <a:ext cx="7034122" cy="1729041"/>
            </a:xfrm>
            <a:prstGeom prst="rect">
              <a:avLst/>
            </a:prstGeom>
          </p:spPr>
          <p:txBody>
            <a:bodyPr anchor="ctr" rtlCol="false" tIns="50800" lIns="50800" bIns="50800" rIns="50800"/>
            <a:lstStyle/>
            <a:p>
              <a:pPr algn="ctr">
                <a:lnSpc>
                  <a:spcPts val="2039"/>
                </a:lnSpc>
              </a:pPr>
              <a:r>
                <a:rPr lang="en-US" sz="1699">
                  <a:solidFill>
                    <a:srgbClr val="000000"/>
                  </a:solidFill>
                  <a:latin typeface="DM Sans"/>
                </a:rPr>
                <a:t>Le travail de Nina est très prenant, ses enfants sont encore petits, elle est donc très attentive à leurs besoins. Le rôle de mère de famille lié à un travail prenant ne lui permet pas de retenir les titres de ses musiques préférés du moment. Elle les oublie vite et ne peut pas les retrouver si des rétrospectives plus régulières ne sont pas prévues dans l’application.  </a:t>
              </a:r>
            </a:p>
          </p:txBody>
        </p:sp>
      </p:grpSp>
      <p:sp>
        <p:nvSpPr>
          <p:cNvPr name="TextBox 30" id="30"/>
          <p:cNvSpPr txBox="true"/>
          <p:nvPr/>
        </p:nvSpPr>
        <p:spPr>
          <a:xfrm rot="0">
            <a:off x="3189771" y="1519871"/>
            <a:ext cx="1605414"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Présentation</a:t>
            </a:r>
          </a:p>
        </p:txBody>
      </p:sp>
      <p:sp>
        <p:nvSpPr>
          <p:cNvPr name="TextBox 31" id="31"/>
          <p:cNvSpPr txBox="true"/>
          <p:nvPr/>
        </p:nvSpPr>
        <p:spPr>
          <a:xfrm rot="0">
            <a:off x="938924" y="5887132"/>
            <a:ext cx="1201688"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Attentes</a:t>
            </a:r>
          </a:p>
        </p:txBody>
      </p:sp>
      <p:sp>
        <p:nvSpPr>
          <p:cNvPr name="TextBox 32" id="32"/>
          <p:cNvSpPr txBox="true"/>
          <p:nvPr/>
        </p:nvSpPr>
        <p:spPr>
          <a:xfrm rot="0">
            <a:off x="9631583" y="5887132"/>
            <a:ext cx="1847268"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Frustrations</a:t>
            </a:r>
          </a:p>
        </p:txBody>
      </p:sp>
      <p:sp>
        <p:nvSpPr>
          <p:cNvPr name="TextBox 33" id="33"/>
          <p:cNvSpPr txBox="true"/>
          <p:nvPr/>
        </p:nvSpPr>
        <p:spPr>
          <a:xfrm rot="0">
            <a:off x="9395026" y="2325554"/>
            <a:ext cx="2083825" cy="3067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FFFFFF"/>
                </a:solidFill>
                <a:latin typeface="DM Sans Bold"/>
              </a:rPr>
              <a:t>Besoins</a:t>
            </a:r>
          </a:p>
        </p:txBody>
      </p:sp>
      <p:sp>
        <p:nvSpPr>
          <p:cNvPr name="TextBox 34" id="34"/>
          <p:cNvSpPr txBox="true"/>
          <p:nvPr/>
        </p:nvSpPr>
        <p:spPr>
          <a:xfrm rot="0">
            <a:off x="759138" y="3782328"/>
            <a:ext cx="1799341" cy="232765"/>
          </a:xfrm>
          <a:prstGeom prst="rect">
            <a:avLst/>
          </a:prstGeom>
        </p:spPr>
        <p:txBody>
          <a:bodyPr anchor="t" rtlCol="false" tIns="0" lIns="0" bIns="0" rIns="0">
            <a:spAutoFit/>
          </a:bodyPr>
          <a:lstStyle/>
          <a:p>
            <a:pPr algn="ctr" marL="0" indent="0" lvl="0">
              <a:lnSpc>
                <a:spcPts val="1934"/>
              </a:lnSpc>
            </a:pPr>
            <a:r>
              <a:rPr lang="en-US" sz="1639">
                <a:solidFill>
                  <a:srgbClr val="000000"/>
                </a:solidFill>
                <a:latin typeface="DM Sans Bold"/>
              </a:rPr>
              <a:t>Nina Ralouje</a:t>
            </a:r>
          </a:p>
        </p:txBody>
      </p:sp>
      <p:sp>
        <p:nvSpPr>
          <p:cNvPr name="TextBox 35" id="35"/>
          <p:cNvSpPr txBox="true"/>
          <p:nvPr/>
        </p:nvSpPr>
        <p:spPr>
          <a:xfrm rot="0">
            <a:off x="0" y="343057"/>
            <a:ext cx="18288000" cy="1038225"/>
          </a:xfrm>
          <a:prstGeom prst="rect">
            <a:avLst/>
          </a:prstGeom>
        </p:spPr>
        <p:txBody>
          <a:bodyPr anchor="t" rtlCol="false" tIns="0" lIns="0" bIns="0" rIns="0">
            <a:spAutoFit/>
          </a:bodyPr>
          <a:lstStyle/>
          <a:p>
            <a:pPr algn="ctr">
              <a:lnSpc>
                <a:spcPts val="7702"/>
              </a:lnSpc>
            </a:pPr>
            <a:r>
              <a:rPr lang="en-US" sz="6418">
                <a:solidFill>
                  <a:srgbClr val="000000"/>
                </a:solidFill>
                <a:latin typeface="Poppins"/>
              </a:rPr>
              <a:t>PERSONAE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8E9"/>
        </a:solidFill>
      </p:bgPr>
    </p:bg>
    <p:spTree>
      <p:nvGrpSpPr>
        <p:cNvPr id="1" name=""/>
        <p:cNvGrpSpPr/>
        <p:nvPr/>
      </p:nvGrpSpPr>
      <p:grpSpPr>
        <a:xfrm>
          <a:off x="0" y="0"/>
          <a:ext cx="0" cy="0"/>
          <a:chOff x="0" y="0"/>
          <a:chExt cx="0" cy="0"/>
        </a:xfrm>
      </p:grpSpPr>
      <p:sp>
        <p:nvSpPr>
          <p:cNvPr name="Freeform 2" id="2"/>
          <p:cNvSpPr/>
          <p:nvPr/>
        </p:nvSpPr>
        <p:spPr>
          <a:xfrm flipH="false" flipV="false" rot="3012479">
            <a:off x="-1810837" y="-4537656"/>
            <a:ext cx="10037524" cy="10740542"/>
          </a:xfrm>
          <a:custGeom>
            <a:avLst/>
            <a:gdLst/>
            <a:ahLst/>
            <a:cxnLst/>
            <a:rect r="r" b="b" t="t" l="l"/>
            <a:pathLst>
              <a:path h="10740542" w="10037524">
                <a:moveTo>
                  <a:pt x="0" y="0"/>
                </a:moveTo>
                <a:lnTo>
                  <a:pt x="10037524" y="0"/>
                </a:lnTo>
                <a:lnTo>
                  <a:pt x="10037524" y="10740542"/>
                </a:lnTo>
                <a:lnTo>
                  <a:pt x="0" y="107405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2008875" y="-702589"/>
            <a:ext cx="17375562" cy="18435609"/>
          </a:xfrm>
          <a:custGeom>
            <a:avLst/>
            <a:gdLst/>
            <a:ahLst/>
            <a:cxnLst/>
            <a:rect r="r" b="b" t="t" l="l"/>
            <a:pathLst>
              <a:path h="18435609" w="17375562">
                <a:moveTo>
                  <a:pt x="0" y="0"/>
                </a:moveTo>
                <a:lnTo>
                  <a:pt x="17375562" y="0"/>
                </a:lnTo>
                <a:lnTo>
                  <a:pt x="17375562" y="18435609"/>
                </a:lnTo>
                <a:lnTo>
                  <a:pt x="0" y="184356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28700" y="1937269"/>
            <a:ext cx="16383000" cy="7976162"/>
            <a:chOff x="0" y="0"/>
            <a:chExt cx="4314864" cy="2100718"/>
          </a:xfrm>
        </p:grpSpPr>
        <p:sp>
          <p:nvSpPr>
            <p:cNvPr name="Freeform 5" id="5"/>
            <p:cNvSpPr/>
            <p:nvPr/>
          </p:nvSpPr>
          <p:spPr>
            <a:xfrm flipH="false" flipV="false" rot="0">
              <a:off x="0" y="0"/>
              <a:ext cx="4314864" cy="2100718"/>
            </a:xfrm>
            <a:custGeom>
              <a:avLst/>
              <a:gdLst/>
              <a:ahLst/>
              <a:cxnLst/>
              <a:rect r="r" b="b" t="t" l="l"/>
              <a:pathLst>
                <a:path h="2100718" w="4314864">
                  <a:moveTo>
                    <a:pt x="0" y="0"/>
                  </a:moveTo>
                  <a:lnTo>
                    <a:pt x="4314864" y="0"/>
                  </a:lnTo>
                  <a:lnTo>
                    <a:pt x="4314864" y="2100718"/>
                  </a:lnTo>
                  <a:lnTo>
                    <a:pt x="0" y="2100718"/>
                  </a:lnTo>
                  <a:close/>
                </a:path>
              </a:pathLst>
            </a:custGeom>
            <a:solidFill>
              <a:srgbClr val="FFCCD2"/>
            </a:solidFill>
          </p:spPr>
        </p:sp>
        <p:sp>
          <p:nvSpPr>
            <p:cNvPr name="TextBox 6" id="6"/>
            <p:cNvSpPr txBox="true"/>
            <p:nvPr/>
          </p:nvSpPr>
          <p:spPr>
            <a:xfrm>
              <a:off x="0" y="-38100"/>
              <a:ext cx="4314864" cy="2138818"/>
            </a:xfrm>
            <a:prstGeom prst="rect">
              <a:avLst/>
            </a:prstGeom>
          </p:spPr>
          <p:txBody>
            <a:bodyPr anchor="ctr" rtlCol="false" tIns="50800" lIns="50800" bIns="50800" rIns="50800"/>
            <a:lstStyle/>
            <a:p>
              <a:pPr algn="ctr">
                <a:lnSpc>
                  <a:spcPts val="2520"/>
                </a:lnSpc>
              </a:pPr>
            </a:p>
          </p:txBody>
        </p:sp>
      </p:grpSp>
      <p:graphicFrame>
        <p:nvGraphicFramePr>
          <p:cNvPr name="Table 7" id="7"/>
          <p:cNvGraphicFramePr>
            <a:graphicFrameLocks noGrp="true"/>
          </p:cNvGraphicFramePr>
          <p:nvPr/>
        </p:nvGraphicFramePr>
        <p:xfrm>
          <a:off x="1028700" y="1937269"/>
          <a:ext cx="16383000" cy="8349731"/>
        </p:xfrm>
        <a:graphic>
          <a:graphicData uri="http://schemas.openxmlformats.org/drawingml/2006/table">
            <a:tbl>
              <a:tblPr/>
              <a:tblGrid>
                <a:gridCol w="1123500"/>
                <a:gridCol w="3051900"/>
                <a:gridCol w="3051900"/>
                <a:gridCol w="3051900"/>
                <a:gridCol w="3051900"/>
                <a:gridCol w="3051900"/>
              </a:tblGrid>
              <a:tr h="1466566">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239"/>
                        </a:lnSpc>
                        <a:defRPr/>
                      </a:pPr>
                      <a:r>
                        <a:rPr lang="en-US" sz="1599">
                          <a:solidFill>
                            <a:srgbClr val="FFFFFF"/>
                          </a:solidFill>
                          <a:latin typeface="DM Sans"/>
                        </a:rPr>
                        <a:t>Le matin, au réveil, il écoute de la musique sous la douche </a:t>
                      </a:r>
                      <a:endParaRPr lang="en-US" sz="1100"/>
                    </a:p>
                  </a:txBody>
                  <a:tcPr marL="190500" marR="190500" marT="190500" marB="190500" anchor="ctr">
                    <a:lnL cmpd="sng" algn="ctr" cap="flat" w="38100">
                      <a:solidFill>
                        <a:srgbClr val="FFCC5F"/>
                      </a:solidFill>
                      <a:prstDash val="solid"/>
                      <a:round/>
                      <a:headEnd type="none" w="med" len="med"/>
                      <a:tailEnd type="none" w="med" len="med"/>
                    </a:lnL>
                    <a:lnR cmpd="sng" algn="ctr" cap="flat" w="38100">
                      <a:solidFill>
                        <a:srgbClr val="FFCC5F"/>
                      </a:solidFill>
                      <a:prstDash val="solid"/>
                      <a:round/>
                      <a:headEnd type="none" w="med" len="med"/>
                      <a:tailEnd type="none" w="med" len="med"/>
                    </a:lnR>
                    <a:lnT cmpd="sng" algn="ctr" cap="flat" w="38100">
                      <a:solidFill>
                        <a:srgbClr val="FFCC5F"/>
                      </a:solidFill>
                      <a:prstDash val="solid"/>
                      <a:round/>
                      <a:headEnd type="none" w="med" len="med"/>
                      <a:tailEnd type="none" w="med" len="med"/>
                    </a:lnT>
                    <a:lnB cmpd="sng" algn="ctr" cap="flat" w="38100">
                      <a:solidFill>
                        <a:srgbClr val="FFCC5F"/>
                      </a:solidFill>
                      <a:prstDash val="solid"/>
                      <a:round/>
                      <a:headEnd type="none" w="med" len="med"/>
                      <a:tailEnd type="none" w="med" len="med"/>
                    </a:lnB>
                    <a:solidFill>
                      <a:srgbClr val="FFCC5F"/>
                    </a:solidFill>
                  </a:tcPr>
                </a:tc>
                <a:tc>
                  <a:txBody>
                    <a:bodyPr anchor="t" rtlCol="false"/>
                    <a:lstStyle/>
                    <a:p>
                      <a:pPr algn="ctr">
                        <a:lnSpc>
                          <a:spcPts val="2239"/>
                        </a:lnSpc>
                        <a:defRPr/>
                      </a:pPr>
                      <a:r>
                        <a:rPr lang="en-US" sz="1599">
                          <a:solidFill>
                            <a:srgbClr val="FFFFFF"/>
                          </a:solidFill>
                          <a:latin typeface="DM Sans"/>
                        </a:rPr>
                        <a:t>Pour ses trajets domicile-travail, il met de la musique</a:t>
                      </a:r>
                      <a:endParaRPr lang="en-US" sz="1100"/>
                    </a:p>
                  </a:txBody>
                  <a:tcPr marL="190500" marR="190500" marT="190500" marB="190500" anchor="ctr">
                    <a:lnL cmpd="sng" algn="ctr" cap="flat" w="38100">
                      <a:solidFill>
                        <a:srgbClr val="3AB85C"/>
                      </a:solidFill>
                      <a:prstDash val="solid"/>
                      <a:round/>
                      <a:headEnd type="none" w="med" len="med"/>
                      <a:tailEnd type="none" w="med" len="med"/>
                    </a:lnL>
                    <a:lnR cmpd="sng" algn="ctr" cap="flat" w="38100">
                      <a:solidFill>
                        <a:srgbClr val="3AB85C"/>
                      </a:solidFill>
                      <a:prstDash val="solid"/>
                      <a:round/>
                      <a:headEnd type="none" w="med" len="med"/>
                      <a:tailEnd type="none" w="med" len="med"/>
                    </a:lnR>
                    <a:lnT cmpd="sng" algn="ctr" cap="flat" w="38100">
                      <a:solidFill>
                        <a:srgbClr val="3AB85C"/>
                      </a:solidFill>
                      <a:prstDash val="solid"/>
                      <a:round/>
                      <a:headEnd type="none" w="med" len="med"/>
                      <a:tailEnd type="none" w="med" len="med"/>
                    </a:lnT>
                    <a:lnB cmpd="sng" algn="ctr" cap="flat" w="38100">
                      <a:solidFill>
                        <a:srgbClr val="3AB85C"/>
                      </a:solidFill>
                      <a:prstDash val="solid"/>
                      <a:round/>
                      <a:headEnd type="none" w="med" len="med"/>
                      <a:tailEnd type="none" w="med" len="med"/>
                    </a:lnB>
                    <a:solidFill>
                      <a:srgbClr val="3AB85C"/>
                    </a:solidFill>
                  </a:tcPr>
                </a:tc>
                <a:tc>
                  <a:txBody>
                    <a:bodyPr anchor="t" rtlCol="false"/>
                    <a:lstStyle/>
                    <a:p>
                      <a:pPr algn="ctr">
                        <a:lnSpc>
                          <a:spcPts val="2239"/>
                        </a:lnSpc>
                        <a:defRPr/>
                      </a:pPr>
                      <a:r>
                        <a:rPr lang="en-US" sz="1599">
                          <a:solidFill>
                            <a:srgbClr val="FFFFFF"/>
                          </a:solidFill>
                          <a:latin typeface="DM Sans"/>
                        </a:rPr>
                        <a:t>Lorsqu’il fait une soirée chez lui, il met de la musique pour ses amis</a:t>
                      </a:r>
                      <a:endParaRPr lang="en-US" sz="1100"/>
                    </a:p>
                  </a:txBody>
                  <a:tcPr marL="190500" marR="190500" marT="190500" marB="190500" anchor="ctr">
                    <a:lnL cmpd="sng" algn="ctr" cap="flat" w="38100">
                      <a:solidFill>
                        <a:srgbClr val="8AB7DD"/>
                      </a:solidFill>
                      <a:prstDash val="solid"/>
                      <a:round/>
                      <a:headEnd type="none" w="med" len="med"/>
                      <a:tailEnd type="none" w="med" len="med"/>
                    </a:lnL>
                    <a:lnR cmpd="sng" algn="ctr" cap="flat" w="38100">
                      <a:solidFill>
                        <a:srgbClr val="8AB7DD"/>
                      </a:solidFill>
                      <a:prstDash val="solid"/>
                      <a:round/>
                      <a:headEnd type="none" w="med" len="med"/>
                      <a:tailEnd type="none" w="med" len="med"/>
                    </a:lnR>
                    <a:lnT cmpd="sng" algn="ctr" cap="flat" w="38100">
                      <a:solidFill>
                        <a:srgbClr val="8AB7DD"/>
                      </a:solidFill>
                      <a:prstDash val="solid"/>
                      <a:round/>
                      <a:headEnd type="none" w="med" len="med"/>
                      <a:tailEnd type="none" w="med" len="med"/>
                    </a:lnT>
                    <a:lnB cmpd="sng" algn="ctr" cap="flat" w="38100">
                      <a:solidFill>
                        <a:srgbClr val="8AB7DD"/>
                      </a:solidFill>
                      <a:prstDash val="solid"/>
                      <a:round/>
                      <a:headEnd type="none" w="med" len="med"/>
                      <a:tailEnd type="none" w="med" len="med"/>
                    </a:lnB>
                    <a:solidFill>
                      <a:srgbClr val="8AB7DD"/>
                    </a:solidFill>
                  </a:tcPr>
                </a:tc>
                <a:tc>
                  <a:txBody>
                    <a:bodyPr anchor="t" rtlCol="false"/>
                    <a:lstStyle/>
                    <a:p>
                      <a:pPr algn="ctr">
                        <a:lnSpc>
                          <a:spcPts val="2239"/>
                        </a:lnSpc>
                        <a:defRPr/>
                      </a:pPr>
                      <a:r>
                        <a:rPr lang="en-US" sz="1599">
                          <a:solidFill>
                            <a:srgbClr val="FFFFFF"/>
                          </a:solidFill>
                          <a:latin typeface="DM Sans"/>
                        </a:rPr>
                        <a:t>Certains weekends, il veut aller voir des concerts</a:t>
                      </a:r>
                      <a:endParaRPr lang="en-US" sz="1100"/>
                    </a:p>
                  </a:txBody>
                  <a:tcPr marL="190500" marR="190500" marT="190500" marB="190500" anchor="ctr">
                    <a:lnL cmpd="sng" algn="ctr" cap="flat" w="38100">
                      <a:solidFill>
                        <a:srgbClr val="F4592F"/>
                      </a:solidFill>
                      <a:prstDash val="solid"/>
                      <a:round/>
                      <a:headEnd type="none" w="med" len="med"/>
                      <a:tailEnd type="none" w="med" len="med"/>
                    </a:lnL>
                    <a:lnR cmpd="sng" algn="ctr" cap="flat" w="38100">
                      <a:solidFill>
                        <a:srgbClr val="F4592F"/>
                      </a:solidFill>
                      <a:prstDash val="solid"/>
                      <a:round/>
                      <a:headEnd type="none" w="med" len="med"/>
                      <a:tailEnd type="none" w="med" len="med"/>
                    </a:lnR>
                    <a:lnT cmpd="sng" algn="ctr" cap="flat" w="38100">
                      <a:solidFill>
                        <a:srgbClr val="F4592F"/>
                      </a:solidFill>
                      <a:prstDash val="solid"/>
                      <a:round/>
                      <a:headEnd type="none" w="med" len="med"/>
                      <a:tailEnd type="none" w="med" len="med"/>
                    </a:lnT>
                    <a:lnB cmpd="sng" algn="ctr" cap="flat" w="38100">
                      <a:solidFill>
                        <a:srgbClr val="F4592F"/>
                      </a:solidFill>
                      <a:prstDash val="solid"/>
                      <a:round/>
                      <a:headEnd type="none" w="med" len="med"/>
                      <a:tailEnd type="none" w="med" len="med"/>
                    </a:lnB>
                    <a:solidFill>
                      <a:srgbClr val="F4592F"/>
                    </a:solidFill>
                  </a:tcPr>
                </a:tc>
                <a:tc>
                  <a:txBody>
                    <a:bodyPr anchor="t" rtlCol="false"/>
                    <a:lstStyle/>
                    <a:p>
                      <a:pPr algn="ctr">
                        <a:lnSpc>
                          <a:spcPts val="2239"/>
                        </a:lnSpc>
                        <a:defRPr/>
                      </a:pPr>
                      <a:r>
                        <a:rPr lang="en-US" sz="1599">
                          <a:solidFill>
                            <a:srgbClr val="FFFFFF"/>
                          </a:solidFill>
                          <a:latin typeface="DM Sans"/>
                        </a:rPr>
                        <a:t>Le soir, il écoute des podcasts avant de dormir pour se détendre</a:t>
                      </a: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tcPr>
                </a:tc>
              </a:tr>
              <a:tr h="1300175">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300175">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300175">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300175">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682466">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bl>
          </a:graphicData>
        </a:graphic>
      </p:graphicFrame>
      <p:grpSp>
        <p:nvGrpSpPr>
          <p:cNvPr name="Group 8" id="8"/>
          <p:cNvGrpSpPr/>
          <p:nvPr/>
        </p:nvGrpSpPr>
        <p:grpSpPr>
          <a:xfrm rot="0">
            <a:off x="2302778" y="3535583"/>
            <a:ext cx="2748910" cy="950921"/>
            <a:chOff x="0" y="0"/>
            <a:chExt cx="2708551" cy="936960"/>
          </a:xfrm>
        </p:grpSpPr>
        <p:sp>
          <p:nvSpPr>
            <p:cNvPr name="Freeform 9" id="9"/>
            <p:cNvSpPr/>
            <p:nvPr/>
          </p:nvSpPr>
          <p:spPr>
            <a:xfrm flipH="false" flipV="false" rot="0">
              <a:off x="0" y="0"/>
              <a:ext cx="2708551" cy="936960"/>
            </a:xfrm>
            <a:custGeom>
              <a:avLst/>
              <a:gdLst/>
              <a:ahLst/>
              <a:cxnLst/>
              <a:rect r="r" b="b" t="t" l="l"/>
              <a:pathLst>
                <a:path h="936960" w="2708551">
                  <a:moveTo>
                    <a:pt x="0" y="0"/>
                  </a:moveTo>
                  <a:lnTo>
                    <a:pt x="2708551" y="0"/>
                  </a:lnTo>
                  <a:lnTo>
                    <a:pt x="2708551" y="936960"/>
                  </a:lnTo>
                  <a:lnTo>
                    <a:pt x="0" y="936960"/>
                  </a:lnTo>
                  <a:close/>
                </a:path>
              </a:pathLst>
            </a:custGeom>
            <a:solidFill>
              <a:srgbClr val="FFF5C3"/>
            </a:solidFill>
          </p:spPr>
        </p:sp>
        <p:sp>
          <p:nvSpPr>
            <p:cNvPr name="TextBox 10" id="10"/>
            <p:cNvSpPr txBox="true"/>
            <p:nvPr/>
          </p:nvSpPr>
          <p:spPr>
            <a:xfrm>
              <a:off x="0" y="9525"/>
              <a:ext cx="2708551" cy="927435"/>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Le réveil sonne, Guillaume va prendre sa douche en mettant de la musique sur son enceinte grâce à Spotify.</a:t>
              </a:r>
            </a:p>
          </p:txBody>
        </p:sp>
      </p:grpSp>
      <p:grpSp>
        <p:nvGrpSpPr>
          <p:cNvPr name="Group 11" id="11"/>
          <p:cNvGrpSpPr/>
          <p:nvPr/>
        </p:nvGrpSpPr>
        <p:grpSpPr>
          <a:xfrm rot="0">
            <a:off x="2296915" y="6105395"/>
            <a:ext cx="2754773" cy="1053346"/>
            <a:chOff x="0" y="0"/>
            <a:chExt cx="2714328" cy="1037881"/>
          </a:xfrm>
        </p:grpSpPr>
        <p:sp>
          <p:nvSpPr>
            <p:cNvPr name="Freeform 12" id="12"/>
            <p:cNvSpPr/>
            <p:nvPr/>
          </p:nvSpPr>
          <p:spPr>
            <a:xfrm flipH="false" flipV="false" rot="0">
              <a:off x="0" y="0"/>
              <a:ext cx="2714328" cy="1037881"/>
            </a:xfrm>
            <a:custGeom>
              <a:avLst/>
              <a:gdLst/>
              <a:ahLst/>
              <a:cxnLst/>
              <a:rect r="r" b="b" t="t" l="l"/>
              <a:pathLst>
                <a:path h="1037881" w="2714328">
                  <a:moveTo>
                    <a:pt x="0" y="0"/>
                  </a:moveTo>
                  <a:lnTo>
                    <a:pt x="2714328" y="0"/>
                  </a:lnTo>
                  <a:lnTo>
                    <a:pt x="2714328" y="1037881"/>
                  </a:lnTo>
                  <a:lnTo>
                    <a:pt x="0" y="1037881"/>
                  </a:lnTo>
                  <a:close/>
                </a:path>
              </a:pathLst>
            </a:custGeom>
            <a:solidFill>
              <a:srgbClr val="FFF5C3"/>
            </a:solidFill>
          </p:spPr>
        </p:sp>
        <p:sp>
          <p:nvSpPr>
            <p:cNvPr name="TextBox 13" id="13"/>
            <p:cNvSpPr txBox="true"/>
            <p:nvPr/>
          </p:nvSpPr>
          <p:spPr>
            <a:xfrm>
              <a:off x="0" y="9525"/>
              <a:ext cx="2714328" cy="1028356"/>
            </a:xfrm>
            <a:prstGeom prst="rect">
              <a:avLst/>
            </a:prstGeom>
          </p:spPr>
          <p:txBody>
            <a:bodyPr anchor="ctr" rtlCol="false" tIns="50800" lIns="50800" bIns="50800" rIns="50800"/>
            <a:lstStyle/>
            <a:p>
              <a:pPr algn="ctr">
                <a:lnSpc>
                  <a:spcPts val="1199"/>
                </a:lnSpc>
              </a:pPr>
              <a:r>
                <a:rPr lang="en-US" sz="999" spc="35">
                  <a:solidFill>
                    <a:srgbClr val="000000"/>
                  </a:solidFill>
                  <a:latin typeface="DM Sans"/>
                </a:rPr>
                <a:t>Guillaume est fatigué, il se réveille tôt pour aller a l’université, mais la musique l’aide à mieux apprécier la douche. Il passe du temps à chercher la bonne playlist car il ne pourra pas changer les musiques pendant sa douche.</a:t>
              </a:r>
            </a:p>
          </p:txBody>
        </p:sp>
      </p:grpSp>
      <p:grpSp>
        <p:nvGrpSpPr>
          <p:cNvPr name="Group 14" id="14"/>
          <p:cNvGrpSpPr/>
          <p:nvPr/>
        </p:nvGrpSpPr>
        <p:grpSpPr>
          <a:xfrm rot="0">
            <a:off x="5339543" y="3527985"/>
            <a:ext cx="2789760" cy="990840"/>
            <a:chOff x="0" y="0"/>
            <a:chExt cx="2748801" cy="976292"/>
          </a:xfrm>
        </p:grpSpPr>
        <p:sp>
          <p:nvSpPr>
            <p:cNvPr name="Freeform 15" id="15"/>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16" id="16"/>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Lors de tous ses trajets, Guillaume utilise Spotify. Il met ses écouteurs et lance une musique.</a:t>
              </a:r>
            </a:p>
          </p:txBody>
        </p:sp>
      </p:grpSp>
      <p:grpSp>
        <p:nvGrpSpPr>
          <p:cNvPr name="Group 17" id="17"/>
          <p:cNvGrpSpPr/>
          <p:nvPr/>
        </p:nvGrpSpPr>
        <p:grpSpPr>
          <a:xfrm rot="0">
            <a:off x="8415053" y="3560305"/>
            <a:ext cx="2753789" cy="926199"/>
            <a:chOff x="0" y="0"/>
            <a:chExt cx="2713359" cy="912601"/>
          </a:xfrm>
        </p:grpSpPr>
        <p:sp>
          <p:nvSpPr>
            <p:cNvPr name="Freeform 18" id="18"/>
            <p:cNvSpPr/>
            <p:nvPr/>
          </p:nvSpPr>
          <p:spPr>
            <a:xfrm flipH="false" flipV="false" rot="0">
              <a:off x="0" y="0"/>
              <a:ext cx="2713359" cy="912601"/>
            </a:xfrm>
            <a:custGeom>
              <a:avLst/>
              <a:gdLst/>
              <a:ahLst/>
              <a:cxnLst/>
              <a:rect r="r" b="b" t="t" l="l"/>
              <a:pathLst>
                <a:path h="912601" w="2713359">
                  <a:moveTo>
                    <a:pt x="0" y="0"/>
                  </a:moveTo>
                  <a:lnTo>
                    <a:pt x="2713359" y="0"/>
                  </a:lnTo>
                  <a:lnTo>
                    <a:pt x="2713359" y="912601"/>
                  </a:lnTo>
                  <a:lnTo>
                    <a:pt x="0" y="912601"/>
                  </a:lnTo>
                  <a:close/>
                </a:path>
              </a:pathLst>
            </a:custGeom>
            <a:solidFill>
              <a:srgbClr val="BFE4FF"/>
            </a:solidFill>
          </p:spPr>
        </p:sp>
        <p:sp>
          <p:nvSpPr>
            <p:cNvPr name="TextBox 19" id="19"/>
            <p:cNvSpPr txBox="true"/>
            <p:nvPr/>
          </p:nvSpPr>
          <p:spPr>
            <a:xfrm>
              <a:off x="0" y="9525"/>
              <a:ext cx="2713359" cy="90307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organise une soirée dans son appartement et utilise Spotify pour mettre de l'ambiance. </a:t>
              </a:r>
            </a:p>
          </p:txBody>
        </p:sp>
      </p:grpSp>
      <p:grpSp>
        <p:nvGrpSpPr>
          <p:cNvPr name="Group 20" id="20"/>
          <p:cNvGrpSpPr/>
          <p:nvPr/>
        </p:nvGrpSpPr>
        <p:grpSpPr>
          <a:xfrm rot="0">
            <a:off x="11526050" y="3466065"/>
            <a:ext cx="2618102" cy="1114679"/>
            <a:chOff x="0" y="0"/>
            <a:chExt cx="2579663" cy="1098313"/>
          </a:xfrm>
        </p:grpSpPr>
        <p:sp>
          <p:nvSpPr>
            <p:cNvPr name="Freeform 21" id="21"/>
            <p:cNvSpPr/>
            <p:nvPr/>
          </p:nvSpPr>
          <p:spPr>
            <a:xfrm flipH="false" flipV="false" rot="0">
              <a:off x="0" y="0"/>
              <a:ext cx="2579663" cy="1098313"/>
            </a:xfrm>
            <a:custGeom>
              <a:avLst/>
              <a:gdLst/>
              <a:ahLst/>
              <a:cxnLst/>
              <a:rect r="r" b="b" t="t" l="l"/>
              <a:pathLst>
                <a:path h="1098313" w="2579663">
                  <a:moveTo>
                    <a:pt x="0" y="0"/>
                  </a:moveTo>
                  <a:lnTo>
                    <a:pt x="2579663" y="0"/>
                  </a:lnTo>
                  <a:lnTo>
                    <a:pt x="2579663" y="1098313"/>
                  </a:lnTo>
                  <a:lnTo>
                    <a:pt x="0" y="1098313"/>
                  </a:lnTo>
                  <a:close/>
                </a:path>
              </a:pathLst>
            </a:custGeom>
            <a:solidFill>
              <a:srgbClr val="F4592F"/>
            </a:solidFill>
          </p:spPr>
        </p:sp>
        <p:sp>
          <p:nvSpPr>
            <p:cNvPr name="TextBox 22" id="22"/>
            <p:cNvSpPr txBox="true"/>
            <p:nvPr/>
          </p:nvSpPr>
          <p:spPr>
            <a:xfrm>
              <a:off x="0" y="9525"/>
              <a:ext cx="2579663" cy="1088788"/>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Certains weekends, Guillaume ressent une forte envie de vivre des expériences musicales en direct. Il pense à assister à des concerts, mais parfois, il ne trouve pas d'événements à proximité ou ils sont t</a:t>
              </a:r>
              <a:r>
                <a:rPr lang="en-US" sz="999">
                  <a:solidFill>
                    <a:srgbClr val="000000"/>
                  </a:solidFill>
                  <a:latin typeface="DM Sans"/>
                </a:rPr>
                <a:t>rop coûteux.</a:t>
              </a:r>
            </a:p>
            <a:p>
              <a:pPr algn="ctr">
                <a:lnSpc>
                  <a:spcPts val="1199"/>
                </a:lnSpc>
              </a:pPr>
            </a:p>
          </p:txBody>
        </p:sp>
      </p:grpSp>
      <p:grpSp>
        <p:nvGrpSpPr>
          <p:cNvPr name="Group 23" id="23"/>
          <p:cNvGrpSpPr/>
          <p:nvPr/>
        </p:nvGrpSpPr>
        <p:grpSpPr>
          <a:xfrm rot="0">
            <a:off x="14534938" y="3560305"/>
            <a:ext cx="2793292" cy="971804"/>
            <a:chOff x="0" y="0"/>
            <a:chExt cx="2752281" cy="957536"/>
          </a:xfrm>
        </p:grpSpPr>
        <p:sp>
          <p:nvSpPr>
            <p:cNvPr name="Freeform 24" id="24"/>
            <p:cNvSpPr/>
            <p:nvPr/>
          </p:nvSpPr>
          <p:spPr>
            <a:xfrm flipH="false" flipV="false" rot="0">
              <a:off x="0" y="0"/>
              <a:ext cx="2752281" cy="957536"/>
            </a:xfrm>
            <a:custGeom>
              <a:avLst/>
              <a:gdLst/>
              <a:ahLst/>
              <a:cxnLst/>
              <a:rect r="r" b="b" t="t" l="l"/>
              <a:pathLst>
                <a:path h="957536" w="2752281">
                  <a:moveTo>
                    <a:pt x="0" y="0"/>
                  </a:moveTo>
                  <a:lnTo>
                    <a:pt x="2752281" y="0"/>
                  </a:lnTo>
                  <a:lnTo>
                    <a:pt x="2752281" y="957536"/>
                  </a:lnTo>
                  <a:lnTo>
                    <a:pt x="0" y="957536"/>
                  </a:lnTo>
                  <a:close/>
                </a:path>
              </a:pathLst>
            </a:custGeom>
            <a:solidFill>
              <a:srgbClr val="FFCCD2"/>
            </a:solidFill>
          </p:spPr>
        </p:sp>
        <p:sp>
          <p:nvSpPr>
            <p:cNvPr name="TextBox 25" id="25"/>
            <p:cNvSpPr txBox="true"/>
            <p:nvPr/>
          </p:nvSpPr>
          <p:spPr>
            <a:xfrm>
              <a:off x="0" y="9525"/>
              <a:ext cx="2752281" cy="948011"/>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Chaque soir, Guillaume se prépare à aller au lit. Après une longue journée, il se sent fatigué et cherche un moyen de se détendre. Il c</a:t>
              </a:r>
              <a:r>
                <a:rPr lang="en-US" sz="999">
                  <a:solidFill>
                    <a:srgbClr val="000000"/>
                  </a:solidFill>
                  <a:latin typeface="DM Sans"/>
                </a:rPr>
                <a:t>hoisit donc d'écouter des podcasts ou de la musique relaxante sur Spotify pour s'apaiser avant de s'endormir.</a:t>
              </a:r>
            </a:p>
          </p:txBody>
        </p:sp>
      </p:grpSp>
      <p:grpSp>
        <p:nvGrpSpPr>
          <p:cNvPr name="Group 26" id="26"/>
          <p:cNvGrpSpPr/>
          <p:nvPr/>
        </p:nvGrpSpPr>
        <p:grpSpPr>
          <a:xfrm rot="0">
            <a:off x="13102259" y="651366"/>
            <a:ext cx="4157041" cy="1159526"/>
            <a:chOff x="0" y="0"/>
            <a:chExt cx="5542721" cy="1546035"/>
          </a:xfrm>
        </p:grpSpPr>
        <p:grpSp>
          <p:nvGrpSpPr>
            <p:cNvPr name="Group 27" id="27"/>
            <p:cNvGrpSpPr/>
            <p:nvPr/>
          </p:nvGrpSpPr>
          <p:grpSpPr>
            <a:xfrm rot="0">
              <a:off x="0" y="274223"/>
              <a:ext cx="4521459" cy="979300"/>
              <a:chOff x="0" y="0"/>
              <a:chExt cx="3049088" cy="660400"/>
            </a:xfrm>
          </p:grpSpPr>
          <p:sp>
            <p:nvSpPr>
              <p:cNvPr name="Freeform 28" id="28"/>
              <p:cNvSpPr/>
              <p:nvPr/>
            </p:nvSpPr>
            <p:spPr>
              <a:xfrm flipH="false" flipV="false" rot="0">
                <a:off x="0" y="0"/>
                <a:ext cx="3049088" cy="660400"/>
              </a:xfrm>
              <a:custGeom>
                <a:avLst/>
                <a:gdLst/>
                <a:ahLst/>
                <a:cxnLst/>
                <a:rect r="r" b="b" t="t" l="l"/>
                <a:pathLst>
                  <a:path h="660400" w="3049088">
                    <a:moveTo>
                      <a:pt x="2924628" y="660400"/>
                    </a:moveTo>
                    <a:lnTo>
                      <a:pt x="124460" y="660400"/>
                    </a:lnTo>
                    <a:cubicBezTo>
                      <a:pt x="55880" y="660400"/>
                      <a:pt x="0" y="604520"/>
                      <a:pt x="0" y="535940"/>
                    </a:cubicBezTo>
                    <a:lnTo>
                      <a:pt x="0" y="124460"/>
                    </a:lnTo>
                    <a:cubicBezTo>
                      <a:pt x="0" y="55880"/>
                      <a:pt x="55880" y="0"/>
                      <a:pt x="124460" y="0"/>
                    </a:cubicBezTo>
                    <a:lnTo>
                      <a:pt x="2924628" y="0"/>
                    </a:lnTo>
                    <a:cubicBezTo>
                      <a:pt x="2993208" y="0"/>
                      <a:pt x="3049088" y="55880"/>
                      <a:pt x="3049088" y="124460"/>
                    </a:cubicBezTo>
                    <a:lnTo>
                      <a:pt x="3049088" y="535940"/>
                    </a:lnTo>
                    <a:cubicBezTo>
                      <a:pt x="3049088" y="604520"/>
                      <a:pt x="2993208" y="660400"/>
                      <a:pt x="2924628" y="660400"/>
                    </a:cubicBezTo>
                    <a:close/>
                  </a:path>
                </a:pathLst>
              </a:custGeom>
              <a:solidFill>
                <a:srgbClr val="FFB001"/>
              </a:solidFill>
            </p:spPr>
          </p:sp>
        </p:grpSp>
        <p:grpSp>
          <p:nvGrpSpPr>
            <p:cNvPr name="Group 29" id="29"/>
            <p:cNvGrpSpPr/>
            <p:nvPr/>
          </p:nvGrpSpPr>
          <p:grpSpPr>
            <a:xfrm rot="0">
              <a:off x="3996686" y="0"/>
              <a:ext cx="1546035" cy="1546035"/>
              <a:chOff x="0" y="0"/>
              <a:chExt cx="6350000" cy="6350000"/>
            </a:xfrm>
          </p:grpSpPr>
          <p:sp>
            <p:nvSpPr>
              <p:cNvPr name="Freeform 30" id="3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B001"/>
              </a:solidFill>
            </p:spPr>
          </p:sp>
        </p:grpSp>
        <p:grpSp>
          <p:nvGrpSpPr>
            <p:cNvPr name="Group 31" id="31"/>
            <p:cNvGrpSpPr/>
            <p:nvPr/>
          </p:nvGrpSpPr>
          <p:grpSpPr>
            <a:xfrm rot="0">
              <a:off x="4097673" y="100990"/>
              <a:ext cx="1344061" cy="1344056"/>
              <a:chOff x="0" y="0"/>
              <a:chExt cx="6350000" cy="6349975"/>
            </a:xfrm>
          </p:grpSpPr>
          <p:sp>
            <p:nvSpPr>
              <p:cNvPr name="Freeform 32" id="32"/>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0" t="0" r="0" b="0"/>
                </a:stretch>
              </a:blipFill>
            </p:spPr>
          </p:sp>
        </p:grpSp>
        <p:sp>
          <p:nvSpPr>
            <p:cNvPr name="TextBox 33" id="33"/>
            <p:cNvSpPr txBox="true"/>
            <p:nvPr/>
          </p:nvSpPr>
          <p:spPr>
            <a:xfrm rot="0">
              <a:off x="579704" y="297420"/>
              <a:ext cx="3362051" cy="885689"/>
            </a:xfrm>
            <a:prstGeom prst="rect">
              <a:avLst/>
            </a:prstGeom>
          </p:spPr>
          <p:txBody>
            <a:bodyPr anchor="t" rtlCol="false" tIns="0" lIns="0" bIns="0" rIns="0">
              <a:spAutoFit/>
            </a:bodyPr>
            <a:lstStyle/>
            <a:p>
              <a:pPr algn="l" marL="0" indent="0" lvl="0">
                <a:lnSpc>
                  <a:spcPts val="2604"/>
                </a:lnSpc>
              </a:pPr>
              <a:r>
                <a:rPr lang="en-US" sz="2368" spc="-23">
                  <a:solidFill>
                    <a:srgbClr val="FFFFFF"/>
                  </a:solidFill>
                  <a:latin typeface="DM Sans Bold"/>
                </a:rPr>
                <a:t>Guillaume LEPAPE </a:t>
              </a:r>
            </a:p>
          </p:txBody>
        </p:sp>
      </p:grpSp>
      <p:grpSp>
        <p:nvGrpSpPr>
          <p:cNvPr name="Group 34" id="34"/>
          <p:cNvGrpSpPr/>
          <p:nvPr/>
        </p:nvGrpSpPr>
        <p:grpSpPr>
          <a:xfrm rot="0">
            <a:off x="2393356" y="8376951"/>
            <a:ext cx="232337" cy="232337"/>
            <a:chOff x="0" y="0"/>
            <a:chExt cx="6350000" cy="6350000"/>
          </a:xfrm>
        </p:grpSpPr>
        <p:sp>
          <p:nvSpPr>
            <p:cNvPr name="Freeform 35" id="3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36" id="36"/>
          <p:cNvGrpSpPr/>
          <p:nvPr/>
        </p:nvGrpSpPr>
        <p:grpSpPr>
          <a:xfrm rot="0">
            <a:off x="5871656" y="7749181"/>
            <a:ext cx="232337" cy="232337"/>
            <a:chOff x="0" y="0"/>
            <a:chExt cx="6350000" cy="6350000"/>
          </a:xfrm>
        </p:grpSpPr>
        <p:sp>
          <p:nvSpPr>
            <p:cNvPr name="Freeform 37" id="3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38" id="38"/>
          <p:cNvGrpSpPr/>
          <p:nvPr/>
        </p:nvGrpSpPr>
        <p:grpSpPr>
          <a:xfrm rot="0">
            <a:off x="9566219" y="7355784"/>
            <a:ext cx="232337" cy="232337"/>
            <a:chOff x="0" y="0"/>
            <a:chExt cx="6350000" cy="6350000"/>
          </a:xfrm>
        </p:grpSpPr>
        <p:sp>
          <p:nvSpPr>
            <p:cNvPr name="Freeform 39" id="3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40" id="40"/>
          <p:cNvGrpSpPr/>
          <p:nvPr/>
        </p:nvGrpSpPr>
        <p:grpSpPr>
          <a:xfrm rot="0">
            <a:off x="12622857" y="8329641"/>
            <a:ext cx="232337" cy="232337"/>
            <a:chOff x="0" y="0"/>
            <a:chExt cx="6350000" cy="6350000"/>
          </a:xfrm>
        </p:grpSpPr>
        <p:sp>
          <p:nvSpPr>
            <p:cNvPr name="Freeform 41" id="4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42" id="42"/>
          <p:cNvGrpSpPr/>
          <p:nvPr/>
        </p:nvGrpSpPr>
        <p:grpSpPr>
          <a:xfrm rot="0">
            <a:off x="15815422" y="7749181"/>
            <a:ext cx="232337" cy="232337"/>
            <a:chOff x="0" y="0"/>
            <a:chExt cx="6350000" cy="6350000"/>
          </a:xfrm>
        </p:grpSpPr>
        <p:sp>
          <p:nvSpPr>
            <p:cNvPr name="Freeform 43" id="4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AutoShape 44" id="44"/>
          <p:cNvSpPr/>
          <p:nvPr/>
        </p:nvSpPr>
        <p:spPr>
          <a:xfrm flipV="true">
            <a:off x="2625693" y="7886676"/>
            <a:ext cx="3247917" cy="606444"/>
          </a:xfrm>
          <a:prstGeom prst="line">
            <a:avLst/>
          </a:prstGeom>
          <a:ln cap="flat" w="47625">
            <a:solidFill>
              <a:srgbClr val="FFFFFF"/>
            </a:solidFill>
            <a:prstDash val="solid"/>
            <a:headEnd type="none" len="sm" w="sm"/>
            <a:tailEnd type="none" len="sm" w="sm"/>
          </a:ln>
        </p:spPr>
      </p:sp>
      <p:sp>
        <p:nvSpPr>
          <p:cNvPr name="AutoShape 45" id="45"/>
          <p:cNvSpPr/>
          <p:nvPr/>
        </p:nvSpPr>
        <p:spPr>
          <a:xfrm flipV="true">
            <a:off x="6103350" y="7484253"/>
            <a:ext cx="3463513" cy="368795"/>
          </a:xfrm>
          <a:prstGeom prst="line">
            <a:avLst/>
          </a:prstGeom>
          <a:ln cap="flat" w="47625">
            <a:solidFill>
              <a:srgbClr val="FFFFFF"/>
            </a:solidFill>
            <a:prstDash val="solid"/>
            <a:headEnd type="none" len="sm" w="sm"/>
            <a:tailEnd type="none" len="sm" w="sm"/>
          </a:ln>
        </p:spPr>
      </p:sp>
      <p:sp>
        <p:nvSpPr>
          <p:cNvPr name="AutoShape 46" id="46"/>
          <p:cNvSpPr/>
          <p:nvPr/>
        </p:nvSpPr>
        <p:spPr>
          <a:xfrm>
            <a:off x="9793104" y="7507227"/>
            <a:ext cx="2835206" cy="903308"/>
          </a:xfrm>
          <a:prstGeom prst="line">
            <a:avLst/>
          </a:prstGeom>
          <a:ln cap="flat" w="47625">
            <a:solidFill>
              <a:srgbClr val="FFFFFF"/>
            </a:solidFill>
            <a:prstDash val="solid"/>
            <a:headEnd type="none" len="sm" w="sm"/>
            <a:tailEnd type="none" len="sm" w="sm"/>
          </a:ln>
        </p:spPr>
      </p:sp>
      <p:sp>
        <p:nvSpPr>
          <p:cNvPr name="AutoShape 47" id="47"/>
          <p:cNvSpPr/>
          <p:nvPr/>
        </p:nvSpPr>
        <p:spPr>
          <a:xfrm flipV="true">
            <a:off x="12853340" y="7886134"/>
            <a:ext cx="2963936" cy="538891"/>
          </a:xfrm>
          <a:prstGeom prst="line">
            <a:avLst/>
          </a:prstGeom>
          <a:ln cap="flat" w="47625">
            <a:solidFill>
              <a:srgbClr val="FFFFFF"/>
            </a:solidFill>
            <a:prstDash val="solid"/>
            <a:headEnd type="none" len="sm" w="sm"/>
            <a:tailEnd type="none" len="sm" w="sm"/>
          </a:ln>
        </p:spPr>
      </p:sp>
      <p:sp>
        <p:nvSpPr>
          <p:cNvPr name="Freeform 48" id="48"/>
          <p:cNvSpPr/>
          <p:nvPr/>
        </p:nvSpPr>
        <p:spPr>
          <a:xfrm flipH="false" flipV="false" rot="0">
            <a:off x="9470512" y="7667741"/>
            <a:ext cx="423752" cy="335920"/>
          </a:xfrm>
          <a:custGeom>
            <a:avLst/>
            <a:gdLst/>
            <a:ahLst/>
            <a:cxnLst/>
            <a:rect r="r" b="b" t="t" l="l"/>
            <a:pathLst>
              <a:path h="335920" w="423752">
                <a:moveTo>
                  <a:pt x="0" y="0"/>
                </a:moveTo>
                <a:lnTo>
                  <a:pt x="423751" y="0"/>
                </a:lnTo>
                <a:lnTo>
                  <a:pt x="423751" y="335919"/>
                </a:lnTo>
                <a:lnTo>
                  <a:pt x="0" y="33591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49" id="49"/>
          <p:cNvSpPr/>
          <p:nvPr/>
        </p:nvSpPr>
        <p:spPr>
          <a:xfrm flipH="false" flipV="false" rot="0">
            <a:off x="2296915" y="7908387"/>
            <a:ext cx="328779" cy="288727"/>
          </a:xfrm>
          <a:custGeom>
            <a:avLst/>
            <a:gdLst/>
            <a:ahLst/>
            <a:cxnLst/>
            <a:rect r="r" b="b" t="t" l="l"/>
            <a:pathLst>
              <a:path h="288727" w="328779">
                <a:moveTo>
                  <a:pt x="0" y="0"/>
                </a:moveTo>
                <a:lnTo>
                  <a:pt x="328778" y="0"/>
                </a:lnTo>
                <a:lnTo>
                  <a:pt x="328778" y="288728"/>
                </a:lnTo>
                <a:lnTo>
                  <a:pt x="0" y="28872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50" id="50"/>
          <p:cNvSpPr/>
          <p:nvPr/>
        </p:nvSpPr>
        <p:spPr>
          <a:xfrm flipH="false" flipV="false" rot="0">
            <a:off x="5800424" y="8009713"/>
            <a:ext cx="374802" cy="374802"/>
          </a:xfrm>
          <a:custGeom>
            <a:avLst/>
            <a:gdLst/>
            <a:ahLst/>
            <a:cxnLst/>
            <a:rect r="r" b="b" t="t" l="l"/>
            <a:pathLst>
              <a:path h="374802" w="374802">
                <a:moveTo>
                  <a:pt x="0" y="0"/>
                </a:moveTo>
                <a:lnTo>
                  <a:pt x="374802" y="0"/>
                </a:lnTo>
                <a:lnTo>
                  <a:pt x="374802" y="374803"/>
                </a:lnTo>
                <a:lnTo>
                  <a:pt x="0" y="37480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51" id="51"/>
          <p:cNvSpPr txBox="true"/>
          <p:nvPr/>
        </p:nvSpPr>
        <p:spPr>
          <a:xfrm rot="-5400000">
            <a:off x="910160" y="6499937"/>
            <a:ext cx="1299731" cy="264260"/>
          </a:xfrm>
          <a:prstGeom prst="rect">
            <a:avLst/>
          </a:prstGeom>
        </p:spPr>
        <p:txBody>
          <a:bodyPr anchor="t" rtlCol="false" tIns="0" lIns="0" bIns="0" rIns="0">
            <a:spAutoFit/>
          </a:bodyPr>
          <a:lstStyle/>
          <a:p>
            <a:pPr algn="ctr">
              <a:lnSpc>
                <a:spcPts val="2234"/>
              </a:lnSpc>
            </a:pPr>
            <a:r>
              <a:rPr lang="en-US" sz="1596">
                <a:solidFill>
                  <a:srgbClr val="FFFFFF"/>
                </a:solidFill>
                <a:latin typeface="Open Sans"/>
              </a:rPr>
              <a:t>Emotions</a:t>
            </a:r>
          </a:p>
        </p:txBody>
      </p:sp>
      <p:sp>
        <p:nvSpPr>
          <p:cNvPr name="TextBox 52" id="52"/>
          <p:cNvSpPr txBox="true"/>
          <p:nvPr/>
        </p:nvSpPr>
        <p:spPr>
          <a:xfrm rot="-5400000">
            <a:off x="1187356" y="3891325"/>
            <a:ext cx="745034" cy="264159"/>
          </a:xfrm>
          <a:prstGeom prst="rect">
            <a:avLst/>
          </a:prstGeom>
        </p:spPr>
        <p:txBody>
          <a:bodyPr anchor="t" rtlCol="false" tIns="0" lIns="0" bIns="0" rIns="0">
            <a:spAutoFit/>
          </a:bodyPr>
          <a:lstStyle/>
          <a:p>
            <a:pPr algn="ctr">
              <a:lnSpc>
                <a:spcPts val="2240"/>
              </a:lnSpc>
            </a:pPr>
            <a:r>
              <a:rPr lang="en-US" sz="1600">
                <a:solidFill>
                  <a:srgbClr val="FFFFFF"/>
                </a:solidFill>
                <a:latin typeface="Open Sans"/>
              </a:rPr>
              <a:t>Actions</a:t>
            </a:r>
          </a:p>
        </p:txBody>
      </p:sp>
      <p:sp>
        <p:nvSpPr>
          <p:cNvPr name="TextBox 53" id="53"/>
          <p:cNvSpPr txBox="true"/>
          <p:nvPr/>
        </p:nvSpPr>
        <p:spPr>
          <a:xfrm rot="-5400000">
            <a:off x="977046" y="5267194"/>
            <a:ext cx="1165857" cy="264159"/>
          </a:xfrm>
          <a:prstGeom prst="rect">
            <a:avLst/>
          </a:prstGeom>
        </p:spPr>
        <p:txBody>
          <a:bodyPr anchor="t" rtlCol="false" tIns="0" lIns="0" bIns="0" rIns="0">
            <a:spAutoFit/>
          </a:bodyPr>
          <a:lstStyle/>
          <a:p>
            <a:pPr algn="ctr">
              <a:lnSpc>
                <a:spcPts val="2240"/>
              </a:lnSpc>
            </a:pPr>
            <a:r>
              <a:rPr lang="en-US" sz="1600">
                <a:solidFill>
                  <a:srgbClr val="FFFFFF"/>
                </a:solidFill>
                <a:latin typeface="Open Sans"/>
              </a:rPr>
              <a:t>Pensées</a:t>
            </a:r>
          </a:p>
        </p:txBody>
      </p:sp>
      <p:sp>
        <p:nvSpPr>
          <p:cNvPr name="TextBox 54" id="54"/>
          <p:cNvSpPr txBox="true"/>
          <p:nvPr/>
        </p:nvSpPr>
        <p:spPr>
          <a:xfrm rot="-5400000">
            <a:off x="1019903" y="9138984"/>
            <a:ext cx="1105872" cy="238632"/>
          </a:xfrm>
          <a:prstGeom prst="rect">
            <a:avLst/>
          </a:prstGeom>
        </p:spPr>
        <p:txBody>
          <a:bodyPr anchor="t" rtlCol="false" tIns="0" lIns="0" bIns="0" rIns="0">
            <a:spAutoFit/>
          </a:bodyPr>
          <a:lstStyle/>
          <a:p>
            <a:pPr algn="ctr">
              <a:lnSpc>
                <a:spcPts val="1901"/>
              </a:lnSpc>
            </a:pPr>
            <a:r>
              <a:rPr lang="en-US" sz="1358">
                <a:solidFill>
                  <a:srgbClr val="FFFFFF"/>
                </a:solidFill>
                <a:latin typeface="Open Sans"/>
              </a:rPr>
              <a:t>Opportunités</a:t>
            </a:r>
          </a:p>
        </p:txBody>
      </p:sp>
      <p:sp>
        <p:nvSpPr>
          <p:cNvPr name="TextBox 55" id="55"/>
          <p:cNvSpPr txBox="true"/>
          <p:nvPr/>
        </p:nvSpPr>
        <p:spPr>
          <a:xfrm rot="-5400000">
            <a:off x="909958" y="7799670"/>
            <a:ext cx="1299731" cy="264260"/>
          </a:xfrm>
          <a:prstGeom prst="rect">
            <a:avLst/>
          </a:prstGeom>
        </p:spPr>
        <p:txBody>
          <a:bodyPr anchor="t" rtlCol="false" tIns="0" lIns="0" bIns="0" rIns="0">
            <a:spAutoFit/>
          </a:bodyPr>
          <a:lstStyle/>
          <a:p>
            <a:pPr algn="ctr">
              <a:lnSpc>
                <a:spcPts val="2234"/>
              </a:lnSpc>
            </a:pPr>
            <a:r>
              <a:rPr lang="en-US" sz="1596">
                <a:solidFill>
                  <a:srgbClr val="FFFFFF"/>
                </a:solidFill>
                <a:latin typeface="Open Sans"/>
              </a:rPr>
              <a:t>Emotions</a:t>
            </a:r>
          </a:p>
        </p:txBody>
      </p:sp>
      <p:sp>
        <p:nvSpPr>
          <p:cNvPr name="Freeform 56" id="56"/>
          <p:cNvSpPr/>
          <p:nvPr/>
        </p:nvSpPr>
        <p:spPr>
          <a:xfrm flipH="false" flipV="false" rot="0">
            <a:off x="12574636" y="7981518"/>
            <a:ext cx="328779" cy="288727"/>
          </a:xfrm>
          <a:custGeom>
            <a:avLst/>
            <a:gdLst/>
            <a:ahLst/>
            <a:cxnLst/>
            <a:rect r="r" b="b" t="t" l="l"/>
            <a:pathLst>
              <a:path h="288727" w="328779">
                <a:moveTo>
                  <a:pt x="0" y="0"/>
                </a:moveTo>
                <a:lnTo>
                  <a:pt x="328779" y="0"/>
                </a:lnTo>
                <a:lnTo>
                  <a:pt x="328779" y="288728"/>
                </a:lnTo>
                <a:lnTo>
                  <a:pt x="0" y="28872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57" id="57"/>
          <p:cNvGrpSpPr/>
          <p:nvPr/>
        </p:nvGrpSpPr>
        <p:grpSpPr>
          <a:xfrm rot="0">
            <a:off x="2296915" y="4859424"/>
            <a:ext cx="2748910" cy="969746"/>
            <a:chOff x="0" y="0"/>
            <a:chExt cx="2708551" cy="955508"/>
          </a:xfrm>
        </p:grpSpPr>
        <p:sp>
          <p:nvSpPr>
            <p:cNvPr name="Freeform 58" id="58"/>
            <p:cNvSpPr/>
            <p:nvPr/>
          </p:nvSpPr>
          <p:spPr>
            <a:xfrm flipH="false" flipV="false" rot="0">
              <a:off x="0" y="0"/>
              <a:ext cx="2708551" cy="955508"/>
            </a:xfrm>
            <a:custGeom>
              <a:avLst/>
              <a:gdLst/>
              <a:ahLst/>
              <a:cxnLst/>
              <a:rect r="r" b="b" t="t" l="l"/>
              <a:pathLst>
                <a:path h="955508" w="2708551">
                  <a:moveTo>
                    <a:pt x="0" y="0"/>
                  </a:moveTo>
                  <a:lnTo>
                    <a:pt x="2708551" y="0"/>
                  </a:lnTo>
                  <a:lnTo>
                    <a:pt x="2708551" y="955508"/>
                  </a:lnTo>
                  <a:lnTo>
                    <a:pt x="0" y="955508"/>
                  </a:lnTo>
                  <a:close/>
                </a:path>
              </a:pathLst>
            </a:custGeom>
            <a:solidFill>
              <a:srgbClr val="FFF5C3"/>
            </a:solidFill>
          </p:spPr>
        </p:sp>
        <p:sp>
          <p:nvSpPr>
            <p:cNvPr name="TextBox 59" id="59"/>
            <p:cNvSpPr txBox="true"/>
            <p:nvPr/>
          </p:nvSpPr>
          <p:spPr>
            <a:xfrm>
              <a:off x="0" y="9525"/>
              <a:ext cx="2708551" cy="945983"/>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pense à sa journée et à ce qu’il a à faire pendant sa douche. À un moment donné, il souhaite changer de musique, mais ne peut pas, car il est sous la douche.</a:t>
              </a:r>
            </a:p>
          </p:txBody>
        </p:sp>
      </p:grpSp>
      <p:grpSp>
        <p:nvGrpSpPr>
          <p:cNvPr name="Group 60" id="60"/>
          <p:cNvGrpSpPr/>
          <p:nvPr/>
        </p:nvGrpSpPr>
        <p:grpSpPr>
          <a:xfrm rot="0">
            <a:off x="2302778" y="8881331"/>
            <a:ext cx="2748910" cy="1052858"/>
            <a:chOff x="0" y="0"/>
            <a:chExt cx="2708551" cy="1037400"/>
          </a:xfrm>
        </p:grpSpPr>
        <p:sp>
          <p:nvSpPr>
            <p:cNvPr name="Freeform 61" id="61"/>
            <p:cNvSpPr/>
            <p:nvPr/>
          </p:nvSpPr>
          <p:spPr>
            <a:xfrm flipH="false" flipV="false" rot="0">
              <a:off x="0" y="0"/>
              <a:ext cx="2708551" cy="1037400"/>
            </a:xfrm>
            <a:custGeom>
              <a:avLst/>
              <a:gdLst/>
              <a:ahLst/>
              <a:cxnLst/>
              <a:rect r="r" b="b" t="t" l="l"/>
              <a:pathLst>
                <a:path h="1037400" w="2708551">
                  <a:moveTo>
                    <a:pt x="0" y="0"/>
                  </a:moveTo>
                  <a:lnTo>
                    <a:pt x="2708551" y="0"/>
                  </a:lnTo>
                  <a:lnTo>
                    <a:pt x="2708551" y="1037400"/>
                  </a:lnTo>
                  <a:lnTo>
                    <a:pt x="0" y="1037400"/>
                  </a:lnTo>
                  <a:close/>
                </a:path>
              </a:pathLst>
            </a:custGeom>
            <a:solidFill>
              <a:srgbClr val="FFF5C3"/>
            </a:solidFill>
          </p:spPr>
        </p:sp>
        <p:sp>
          <p:nvSpPr>
            <p:cNvPr name="TextBox 62" id="62"/>
            <p:cNvSpPr txBox="true"/>
            <p:nvPr/>
          </p:nvSpPr>
          <p:spPr>
            <a:xfrm>
              <a:off x="0" y="9525"/>
              <a:ext cx="2708551" cy="1027875"/>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Permettre à Guillaume de changer la musique depuis sa douche signifie qu’il perdrait moins de temps à chercher une playlist et on supprimerait la frustration d’une musique qu’il n’apprécie pas juste après son réveil.</a:t>
              </a:r>
            </a:p>
          </p:txBody>
        </p:sp>
      </p:grpSp>
      <p:grpSp>
        <p:nvGrpSpPr>
          <p:cNvPr name="Group 63" id="63"/>
          <p:cNvGrpSpPr/>
          <p:nvPr/>
        </p:nvGrpSpPr>
        <p:grpSpPr>
          <a:xfrm rot="0">
            <a:off x="5339543" y="6145201"/>
            <a:ext cx="2789760" cy="990840"/>
            <a:chOff x="0" y="0"/>
            <a:chExt cx="2748801" cy="976292"/>
          </a:xfrm>
        </p:grpSpPr>
        <p:sp>
          <p:nvSpPr>
            <p:cNvPr name="Freeform 64" id="64"/>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65" id="65"/>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est neutre, il est content car, grâce à Spotify, ses trajets du quotidien sont plus agréables. Mais, en même temps, il part en cours donc ce n’est pas le plus heureux. Puis il écoute les mêmes musiques tous les matins donc il commence à en avoir assez.</a:t>
              </a:r>
            </a:p>
          </p:txBody>
        </p:sp>
      </p:grpSp>
      <p:grpSp>
        <p:nvGrpSpPr>
          <p:cNvPr name="Group 66" id="66"/>
          <p:cNvGrpSpPr/>
          <p:nvPr/>
        </p:nvGrpSpPr>
        <p:grpSpPr>
          <a:xfrm rot="0">
            <a:off x="5339543" y="4848877"/>
            <a:ext cx="2789760" cy="990840"/>
            <a:chOff x="0" y="0"/>
            <a:chExt cx="2748801" cy="976292"/>
          </a:xfrm>
        </p:grpSpPr>
        <p:sp>
          <p:nvSpPr>
            <p:cNvPr name="Freeform 67" id="67"/>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68" id="68"/>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se dit qu’il en a marre d’écouter toujours les mêmes musiques. Il n’arrive jamais à retenir les titres des musiques qu’il apprécie. Il aimerait mettre une musique qu’il a beaucoup écoutée il y a 1 mois, mais ne se souvient plus du titre.</a:t>
              </a:r>
            </a:p>
          </p:txBody>
        </p:sp>
      </p:grpSp>
      <p:grpSp>
        <p:nvGrpSpPr>
          <p:cNvPr name="Group 69" id="69"/>
          <p:cNvGrpSpPr/>
          <p:nvPr/>
        </p:nvGrpSpPr>
        <p:grpSpPr>
          <a:xfrm rot="0">
            <a:off x="5344752" y="8912340"/>
            <a:ext cx="2789760" cy="990840"/>
            <a:chOff x="0" y="0"/>
            <a:chExt cx="2748801" cy="976292"/>
          </a:xfrm>
        </p:grpSpPr>
        <p:sp>
          <p:nvSpPr>
            <p:cNvPr name="Freeform 70" id="70"/>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71" id="71"/>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Avoir une revue mensuelle, ou bi-mensuelle des titres les plus écoutés permettrait à Guillaume de retrouver ses anciennes musiques préférées. On lui éviterait d’écouter toujours la même chose. </a:t>
              </a:r>
            </a:p>
          </p:txBody>
        </p:sp>
      </p:grpSp>
      <p:grpSp>
        <p:nvGrpSpPr>
          <p:cNvPr name="Group 72" id="72"/>
          <p:cNvGrpSpPr/>
          <p:nvPr/>
        </p:nvGrpSpPr>
        <p:grpSpPr>
          <a:xfrm rot="0">
            <a:off x="8415053" y="4761369"/>
            <a:ext cx="2753789" cy="1165857"/>
            <a:chOff x="0" y="0"/>
            <a:chExt cx="2713359" cy="1148740"/>
          </a:xfrm>
        </p:grpSpPr>
        <p:sp>
          <p:nvSpPr>
            <p:cNvPr name="Freeform 73" id="73"/>
            <p:cNvSpPr/>
            <p:nvPr/>
          </p:nvSpPr>
          <p:spPr>
            <a:xfrm flipH="false" flipV="false" rot="0">
              <a:off x="0" y="0"/>
              <a:ext cx="2713359" cy="1148740"/>
            </a:xfrm>
            <a:custGeom>
              <a:avLst/>
              <a:gdLst/>
              <a:ahLst/>
              <a:cxnLst/>
              <a:rect r="r" b="b" t="t" l="l"/>
              <a:pathLst>
                <a:path h="1148740" w="2713359">
                  <a:moveTo>
                    <a:pt x="0" y="0"/>
                  </a:moveTo>
                  <a:lnTo>
                    <a:pt x="2713359" y="0"/>
                  </a:lnTo>
                  <a:lnTo>
                    <a:pt x="2713359" y="1148740"/>
                  </a:lnTo>
                  <a:lnTo>
                    <a:pt x="0" y="1148740"/>
                  </a:lnTo>
                  <a:close/>
                </a:path>
              </a:pathLst>
            </a:custGeom>
            <a:solidFill>
              <a:srgbClr val="BFE4FF"/>
            </a:solidFill>
          </p:spPr>
        </p:sp>
        <p:sp>
          <p:nvSpPr>
            <p:cNvPr name="TextBox 74" id="74"/>
            <p:cNvSpPr txBox="true"/>
            <p:nvPr/>
          </p:nvSpPr>
          <p:spPr>
            <a:xfrm>
              <a:off x="0" y="9525"/>
              <a:ext cx="2713359" cy="1139215"/>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réfléchit à l'atmosphère qu'il souhaite créer pour ses amis. Il veut s'assurer que la musique plaise à tout le monde, mais il est préoccupé car ses goûts musicaux peuvent être différents de ceux de ses amis. Il se demande s'il doit changer de playlist ou laisser les invités choisir la musique.</a:t>
              </a:r>
            </a:p>
          </p:txBody>
        </p:sp>
      </p:grpSp>
      <p:grpSp>
        <p:nvGrpSpPr>
          <p:cNvPr name="Group 75" id="75"/>
          <p:cNvGrpSpPr/>
          <p:nvPr/>
        </p:nvGrpSpPr>
        <p:grpSpPr>
          <a:xfrm rot="0">
            <a:off x="8421661" y="6105395"/>
            <a:ext cx="2753789" cy="1115746"/>
            <a:chOff x="0" y="0"/>
            <a:chExt cx="2713359" cy="1099365"/>
          </a:xfrm>
        </p:grpSpPr>
        <p:sp>
          <p:nvSpPr>
            <p:cNvPr name="Freeform 76" id="76"/>
            <p:cNvSpPr/>
            <p:nvPr/>
          </p:nvSpPr>
          <p:spPr>
            <a:xfrm flipH="false" flipV="false" rot="0">
              <a:off x="0" y="0"/>
              <a:ext cx="2713359" cy="1099365"/>
            </a:xfrm>
            <a:custGeom>
              <a:avLst/>
              <a:gdLst/>
              <a:ahLst/>
              <a:cxnLst/>
              <a:rect r="r" b="b" t="t" l="l"/>
              <a:pathLst>
                <a:path h="1099365" w="2713359">
                  <a:moveTo>
                    <a:pt x="0" y="0"/>
                  </a:moveTo>
                  <a:lnTo>
                    <a:pt x="2713359" y="0"/>
                  </a:lnTo>
                  <a:lnTo>
                    <a:pt x="2713359" y="1099365"/>
                  </a:lnTo>
                  <a:lnTo>
                    <a:pt x="0" y="1099365"/>
                  </a:lnTo>
                  <a:close/>
                </a:path>
              </a:pathLst>
            </a:custGeom>
            <a:solidFill>
              <a:srgbClr val="BFE4FF"/>
            </a:solidFill>
          </p:spPr>
        </p:sp>
        <p:sp>
          <p:nvSpPr>
            <p:cNvPr name="TextBox 77" id="77"/>
            <p:cNvSpPr txBox="true"/>
            <p:nvPr/>
          </p:nvSpPr>
          <p:spPr>
            <a:xfrm>
              <a:off x="0" y="9525"/>
              <a:ext cx="2713359" cy="1089840"/>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est dans un mélange d'excitation et d'anxiété. Il est content de rassembler ses amis et de profiter de la soirée, mais il est aussi légèrement stressé à l'idée de choisir les bonnes musiques pour avoir une bonne ambiance. Il veut que ses amis passent un bon moment et que la musique y contribue. </a:t>
              </a:r>
            </a:p>
          </p:txBody>
        </p:sp>
      </p:grpSp>
      <p:grpSp>
        <p:nvGrpSpPr>
          <p:cNvPr name="Group 78" id="78"/>
          <p:cNvGrpSpPr/>
          <p:nvPr/>
        </p:nvGrpSpPr>
        <p:grpSpPr>
          <a:xfrm rot="0">
            <a:off x="8429787" y="8671348"/>
            <a:ext cx="2753789" cy="1543304"/>
            <a:chOff x="0" y="0"/>
            <a:chExt cx="2713359" cy="1520645"/>
          </a:xfrm>
        </p:grpSpPr>
        <p:sp>
          <p:nvSpPr>
            <p:cNvPr name="Freeform 79" id="79"/>
            <p:cNvSpPr/>
            <p:nvPr/>
          </p:nvSpPr>
          <p:spPr>
            <a:xfrm flipH="false" flipV="false" rot="0">
              <a:off x="0" y="0"/>
              <a:ext cx="2713359" cy="1520645"/>
            </a:xfrm>
            <a:custGeom>
              <a:avLst/>
              <a:gdLst/>
              <a:ahLst/>
              <a:cxnLst/>
              <a:rect r="r" b="b" t="t" l="l"/>
              <a:pathLst>
                <a:path h="1520645" w="2713359">
                  <a:moveTo>
                    <a:pt x="0" y="0"/>
                  </a:moveTo>
                  <a:lnTo>
                    <a:pt x="2713359" y="0"/>
                  </a:lnTo>
                  <a:lnTo>
                    <a:pt x="2713359" y="1520645"/>
                  </a:lnTo>
                  <a:lnTo>
                    <a:pt x="0" y="1520645"/>
                  </a:lnTo>
                  <a:close/>
                </a:path>
              </a:pathLst>
            </a:custGeom>
            <a:solidFill>
              <a:srgbClr val="BFE4FF"/>
            </a:solidFill>
          </p:spPr>
        </p:sp>
        <p:sp>
          <p:nvSpPr>
            <p:cNvPr name="TextBox 80" id="80"/>
            <p:cNvSpPr txBox="true"/>
            <p:nvPr/>
          </p:nvSpPr>
          <p:spPr>
            <a:xfrm>
              <a:off x="0" y="9525"/>
              <a:ext cx="2713359" cy="1511120"/>
            </a:xfrm>
            <a:prstGeom prst="rect">
              <a:avLst/>
            </a:prstGeom>
          </p:spPr>
          <p:txBody>
            <a:bodyPr anchor="ctr" rtlCol="false" tIns="50800" lIns="50800" bIns="50800" rIns="50800"/>
            <a:lstStyle/>
            <a:p>
              <a:pPr algn="ctr">
                <a:lnSpc>
                  <a:spcPts val="1199"/>
                </a:lnSpc>
              </a:pPr>
              <a:r>
                <a:rPr lang="en-US" sz="999" spc="46">
                  <a:solidFill>
                    <a:srgbClr val="000000"/>
                  </a:solidFill>
                  <a:latin typeface="DM Sans"/>
                </a:rPr>
                <a:t>Créer une fonctionnalité collaborative où les invités ajoutent leurs chansons préférées à la playlist en cours qui permettrait à Guillaume de s'assurer que la musique plaît à tout le monde. Il pourrait aussi y avoir une fonctionnalité pour passer à la musique suivante partagée à tous les invités. Cela  favoriserait l'interaction et le divertissement parmi les invités.</a:t>
              </a:r>
            </a:p>
          </p:txBody>
        </p:sp>
      </p:grpSp>
      <p:grpSp>
        <p:nvGrpSpPr>
          <p:cNvPr name="Group 81" id="81"/>
          <p:cNvGrpSpPr/>
          <p:nvPr/>
        </p:nvGrpSpPr>
        <p:grpSpPr>
          <a:xfrm rot="0">
            <a:off x="11383093" y="8671348"/>
            <a:ext cx="2936730" cy="1543304"/>
            <a:chOff x="0" y="0"/>
            <a:chExt cx="2893613" cy="1520645"/>
          </a:xfrm>
        </p:grpSpPr>
        <p:sp>
          <p:nvSpPr>
            <p:cNvPr name="Freeform 82" id="82"/>
            <p:cNvSpPr/>
            <p:nvPr/>
          </p:nvSpPr>
          <p:spPr>
            <a:xfrm flipH="false" flipV="false" rot="0">
              <a:off x="0" y="0"/>
              <a:ext cx="2893613" cy="1520645"/>
            </a:xfrm>
            <a:custGeom>
              <a:avLst/>
              <a:gdLst/>
              <a:ahLst/>
              <a:cxnLst/>
              <a:rect r="r" b="b" t="t" l="l"/>
              <a:pathLst>
                <a:path h="1520645" w="2893613">
                  <a:moveTo>
                    <a:pt x="0" y="0"/>
                  </a:moveTo>
                  <a:lnTo>
                    <a:pt x="2893613" y="0"/>
                  </a:lnTo>
                  <a:lnTo>
                    <a:pt x="2893613" y="1520645"/>
                  </a:lnTo>
                  <a:lnTo>
                    <a:pt x="0" y="1520645"/>
                  </a:lnTo>
                  <a:close/>
                </a:path>
              </a:pathLst>
            </a:custGeom>
            <a:solidFill>
              <a:srgbClr val="F4592F"/>
            </a:solidFill>
          </p:spPr>
        </p:sp>
        <p:sp>
          <p:nvSpPr>
            <p:cNvPr name="TextBox 83" id="83"/>
            <p:cNvSpPr txBox="true"/>
            <p:nvPr/>
          </p:nvSpPr>
          <p:spPr>
            <a:xfrm>
              <a:off x="0" y="9525"/>
              <a:ext cx="2893613" cy="1511120"/>
            </a:xfrm>
            <a:prstGeom prst="rect">
              <a:avLst/>
            </a:prstGeom>
          </p:spPr>
          <p:txBody>
            <a:bodyPr anchor="ctr" rtlCol="false" tIns="50800" lIns="50800" bIns="50800" rIns="50800"/>
            <a:lstStyle/>
            <a:p>
              <a:pPr algn="ctr">
                <a:lnSpc>
                  <a:spcPts val="1199"/>
                </a:lnSpc>
              </a:pPr>
              <a:r>
                <a:rPr lang="en-US" sz="999" spc="80">
                  <a:solidFill>
                    <a:srgbClr val="000000"/>
                  </a:solidFill>
                  <a:latin typeface="DM Sans"/>
                </a:rPr>
                <a:t>Proposer une fonctionnalité de concerts en VR. Guillaume pourrait alors assister à des concerts en VR avec une expérience immersive sans les contraintes habituelles. Cette innovation augmenterait l'attrait de Spotify en tant que plateforme musicale en répondant non seulement aux besoins quotidiens mais aussi à des désirs d'expériences musicales en</a:t>
              </a:r>
              <a:r>
                <a:rPr lang="en-US" sz="999" spc="80">
                  <a:solidFill>
                    <a:srgbClr val="000000"/>
                  </a:solidFill>
                  <a:latin typeface="DM Sans"/>
                </a:rPr>
                <a:t>richissantes (concert). </a:t>
              </a:r>
            </a:p>
          </p:txBody>
        </p:sp>
      </p:grpSp>
      <p:grpSp>
        <p:nvGrpSpPr>
          <p:cNvPr name="Group 84" id="84"/>
          <p:cNvGrpSpPr/>
          <p:nvPr/>
        </p:nvGrpSpPr>
        <p:grpSpPr>
          <a:xfrm rot="0">
            <a:off x="11546143" y="4859424"/>
            <a:ext cx="2618102" cy="1003352"/>
            <a:chOff x="0" y="0"/>
            <a:chExt cx="2579663" cy="988621"/>
          </a:xfrm>
        </p:grpSpPr>
        <p:sp>
          <p:nvSpPr>
            <p:cNvPr name="Freeform 85" id="85"/>
            <p:cNvSpPr/>
            <p:nvPr/>
          </p:nvSpPr>
          <p:spPr>
            <a:xfrm flipH="false" flipV="false" rot="0">
              <a:off x="0" y="0"/>
              <a:ext cx="2579663" cy="988621"/>
            </a:xfrm>
            <a:custGeom>
              <a:avLst/>
              <a:gdLst/>
              <a:ahLst/>
              <a:cxnLst/>
              <a:rect r="r" b="b" t="t" l="l"/>
              <a:pathLst>
                <a:path h="988621" w="2579663">
                  <a:moveTo>
                    <a:pt x="0" y="0"/>
                  </a:moveTo>
                  <a:lnTo>
                    <a:pt x="2579663" y="0"/>
                  </a:lnTo>
                  <a:lnTo>
                    <a:pt x="2579663" y="988621"/>
                  </a:lnTo>
                  <a:lnTo>
                    <a:pt x="0" y="988621"/>
                  </a:lnTo>
                  <a:close/>
                </a:path>
              </a:pathLst>
            </a:custGeom>
            <a:solidFill>
              <a:srgbClr val="F4592F"/>
            </a:solidFill>
          </p:spPr>
        </p:sp>
        <p:sp>
          <p:nvSpPr>
            <p:cNvPr name="TextBox 86" id="86"/>
            <p:cNvSpPr txBox="true"/>
            <p:nvPr/>
          </p:nvSpPr>
          <p:spPr>
            <a:xfrm>
              <a:off x="0" y="9525"/>
              <a:ext cx="2579663" cy="97909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se dit qu'il serait formidable de pouvoir profiter de l'ambiance d'un concert sans les contraintes de temps, de distance ou de coût. Il imagine vivre l'expérience d'un concert en direct depuis le confort de son salon.</a:t>
              </a:r>
            </a:p>
          </p:txBody>
        </p:sp>
      </p:grpSp>
      <p:grpSp>
        <p:nvGrpSpPr>
          <p:cNvPr name="Group 87" id="87"/>
          <p:cNvGrpSpPr/>
          <p:nvPr/>
        </p:nvGrpSpPr>
        <p:grpSpPr>
          <a:xfrm rot="0">
            <a:off x="11546143" y="6167901"/>
            <a:ext cx="2618102" cy="1003352"/>
            <a:chOff x="0" y="0"/>
            <a:chExt cx="2579663" cy="988621"/>
          </a:xfrm>
        </p:grpSpPr>
        <p:sp>
          <p:nvSpPr>
            <p:cNvPr name="Freeform 88" id="88"/>
            <p:cNvSpPr/>
            <p:nvPr/>
          </p:nvSpPr>
          <p:spPr>
            <a:xfrm flipH="false" flipV="false" rot="0">
              <a:off x="0" y="0"/>
              <a:ext cx="2579663" cy="988621"/>
            </a:xfrm>
            <a:custGeom>
              <a:avLst/>
              <a:gdLst/>
              <a:ahLst/>
              <a:cxnLst/>
              <a:rect r="r" b="b" t="t" l="l"/>
              <a:pathLst>
                <a:path h="988621" w="2579663">
                  <a:moveTo>
                    <a:pt x="0" y="0"/>
                  </a:moveTo>
                  <a:lnTo>
                    <a:pt x="2579663" y="0"/>
                  </a:lnTo>
                  <a:lnTo>
                    <a:pt x="2579663" y="988621"/>
                  </a:lnTo>
                  <a:lnTo>
                    <a:pt x="0" y="988621"/>
                  </a:lnTo>
                  <a:close/>
                </a:path>
              </a:pathLst>
            </a:custGeom>
            <a:solidFill>
              <a:srgbClr val="F4592F"/>
            </a:solidFill>
          </p:spPr>
        </p:sp>
        <p:sp>
          <p:nvSpPr>
            <p:cNvPr name="TextBox 89" id="89"/>
            <p:cNvSpPr txBox="true"/>
            <p:nvPr/>
          </p:nvSpPr>
          <p:spPr>
            <a:xfrm>
              <a:off x="0" y="9525"/>
              <a:ext cx="2579663" cy="97909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Certains weekends, Guillaume ressent une forte envie d’assister à des concerts, mais parfois, il ne trouve pas d'événements à proximité ou ils sont t</a:t>
              </a:r>
              <a:r>
                <a:rPr lang="en-US" sz="999">
                  <a:solidFill>
                    <a:srgbClr val="000000"/>
                  </a:solidFill>
                  <a:latin typeface="DM Sans"/>
                </a:rPr>
                <a:t>rop coûteux. Cette frustration le rend morose.</a:t>
              </a:r>
            </a:p>
          </p:txBody>
        </p:sp>
      </p:grpSp>
      <p:sp>
        <p:nvSpPr>
          <p:cNvPr name="Freeform 90" id="90"/>
          <p:cNvSpPr/>
          <p:nvPr/>
        </p:nvSpPr>
        <p:spPr>
          <a:xfrm flipH="false" flipV="false" rot="0">
            <a:off x="15815422" y="8035732"/>
            <a:ext cx="374802" cy="374802"/>
          </a:xfrm>
          <a:custGeom>
            <a:avLst/>
            <a:gdLst/>
            <a:ahLst/>
            <a:cxnLst/>
            <a:rect r="r" b="b" t="t" l="l"/>
            <a:pathLst>
              <a:path h="374802" w="374802">
                <a:moveTo>
                  <a:pt x="0" y="0"/>
                </a:moveTo>
                <a:lnTo>
                  <a:pt x="374803" y="0"/>
                </a:lnTo>
                <a:lnTo>
                  <a:pt x="374803" y="374803"/>
                </a:lnTo>
                <a:lnTo>
                  <a:pt x="0" y="37480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91" id="91"/>
          <p:cNvGrpSpPr/>
          <p:nvPr/>
        </p:nvGrpSpPr>
        <p:grpSpPr>
          <a:xfrm rot="0">
            <a:off x="14534938" y="4801582"/>
            <a:ext cx="2793292" cy="1119037"/>
            <a:chOff x="0" y="0"/>
            <a:chExt cx="2752281" cy="1102608"/>
          </a:xfrm>
        </p:grpSpPr>
        <p:sp>
          <p:nvSpPr>
            <p:cNvPr name="Freeform 92" id="92"/>
            <p:cNvSpPr/>
            <p:nvPr/>
          </p:nvSpPr>
          <p:spPr>
            <a:xfrm flipH="false" flipV="false" rot="0">
              <a:off x="0" y="0"/>
              <a:ext cx="2752281" cy="1102608"/>
            </a:xfrm>
            <a:custGeom>
              <a:avLst/>
              <a:gdLst/>
              <a:ahLst/>
              <a:cxnLst/>
              <a:rect r="r" b="b" t="t" l="l"/>
              <a:pathLst>
                <a:path h="1102608" w="2752281">
                  <a:moveTo>
                    <a:pt x="0" y="0"/>
                  </a:moveTo>
                  <a:lnTo>
                    <a:pt x="2752281" y="0"/>
                  </a:lnTo>
                  <a:lnTo>
                    <a:pt x="2752281" y="1102608"/>
                  </a:lnTo>
                  <a:lnTo>
                    <a:pt x="0" y="1102608"/>
                  </a:lnTo>
                  <a:close/>
                </a:path>
              </a:pathLst>
            </a:custGeom>
            <a:solidFill>
              <a:srgbClr val="FFCCD2"/>
            </a:solidFill>
          </p:spPr>
        </p:sp>
        <p:sp>
          <p:nvSpPr>
            <p:cNvPr name="TextBox 93" id="93"/>
            <p:cNvSpPr txBox="true"/>
            <p:nvPr/>
          </p:nvSpPr>
          <p:spPr>
            <a:xfrm>
              <a:off x="0" y="9525"/>
              <a:ext cx="2752281" cy="1093083"/>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se dit qu'il serait plus pratique si Spotify pouvait automatiquement suggérer des contenus de relaxation basés sur ses préférences passées et </a:t>
              </a:r>
              <a:r>
                <a:rPr lang="en-US" sz="999">
                  <a:solidFill>
                    <a:srgbClr val="000000"/>
                  </a:solidFill>
                  <a:latin typeface="DM Sans"/>
                </a:rPr>
                <a:t>son état d'esprit actuel. Il imagine une expérience plus personnalisée et intuitive qui l'aiderait à se détendre plus rapidement.</a:t>
              </a:r>
            </a:p>
          </p:txBody>
        </p:sp>
      </p:grpSp>
      <p:grpSp>
        <p:nvGrpSpPr>
          <p:cNvPr name="Group 94" id="94"/>
          <p:cNvGrpSpPr/>
          <p:nvPr/>
        </p:nvGrpSpPr>
        <p:grpSpPr>
          <a:xfrm rot="0">
            <a:off x="14534938" y="6105395"/>
            <a:ext cx="2793292" cy="1114679"/>
            <a:chOff x="0" y="0"/>
            <a:chExt cx="2752281" cy="1098313"/>
          </a:xfrm>
        </p:grpSpPr>
        <p:sp>
          <p:nvSpPr>
            <p:cNvPr name="Freeform 95" id="95"/>
            <p:cNvSpPr/>
            <p:nvPr/>
          </p:nvSpPr>
          <p:spPr>
            <a:xfrm flipH="false" flipV="false" rot="0">
              <a:off x="0" y="0"/>
              <a:ext cx="2752281" cy="1098313"/>
            </a:xfrm>
            <a:custGeom>
              <a:avLst/>
              <a:gdLst/>
              <a:ahLst/>
              <a:cxnLst/>
              <a:rect r="r" b="b" t="t" l="l"/>
              <a:pathLst>
                <a:path h="1098313" w="2752281">
                  <a:moveTo>
                    <a:pt x="0" y="0"/>
                  </a:moveTo>
                  <a:lnTo>
                    <a:pt x="2752281" y="0"/>
                  </a:lnTo>
                  <a:lnTo>
                    <a:pt x="2752281" y="1098313"/>
                  </a:lnTo>
                  <a:lnTo>
                    <a:pt x="0" y="1098313"/>
                  </a:lnTo>
                  <a:close/>
                </a:path>
              </a:pathLst>
            </a:custGeom>
            <a:solidFill>
              <a:srgbClr val="FFCCD2"/>
            </a:solidFill>
          </p:spPr>
        </p:sp>
        <p:sp>
          <p:nvSpPr>
            <p:cNvPr name="TextBox 96" id="96"/>
            <p:cNvSpPr txBox="true"/>
            <p:nvPr/>
          </p:nvSpPr>
          <p:spPr>
            <a:xfrm>
              <a:off x="0" y="9525"/>
              <a:ext cx="2752281" cy="1088788"/>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Guillaume est fatigué et un peu stressé par sa journée, mais il est heureux par la perspec</a:t>
              </a:r>
              <a:r>
                <a:rPr lang="en-US" sz="999">
                  <a:solidFill>
                    <a:srgbClr val="000000"/>
                  </a:solidFill>
                  <a:latin typeface="DM Sans"/>
                </a:rPr>
                <a:t>tive d'écouter des podcasts relaxants ou de la musique douce. Cette routine du soir est un moment qu'il aime, lui permettant de trouver un peu de paix et de calme dans son esprit d’étudiant occupé.</a:t>
              </a:r>
            </a:p>
          </p:txBody>
        </p:sp>
      </p:grpSp>
      <p:grpSp>
        <p:nvGrpSpPr>
          <p:cNvPr name="Group 97" id="97"/>
          <p:cNvGrpSpPr/>
          <p:nvPr/>
        </p:nvGrpSpPr>
        <p:grpSpPr>
          <a:xfrm rot="0">
            <a:off x="14438453" y="8671348"/>
            <a:ext cx="2908662" cy="1472823"/>
            <a:chOff x="0" y="0"/>
            <a:chExt cx="2865958" cy="1451200"/>
          </a:xfrm>
        </p:grpSpPr>
        <p:sp>
          <p:nvSpPr>
            <p:cNvPr name="Freeform 98" id="98"/>
            <p:cNvSpPr/>
            <p:nvPr/>
          </p:nvSpPr>
          <p:spPr>
            <a:xfrm flipH="false" flipV="false" rot="0">
              <a:off x="0" y="0"/>
              <a:ext cx="2865958" cy="1451200"/>
            </a:xfrm>
            <a:custGeom>
              <a:avLst/>
              <a:gdLst/>
              <a:ahLst/>
              <a:cxnLst/>
              <a:rect r="r" b="b" t="t" l="l"/>
              <a:pathLst>
                <a:path h="1451200" w="2865958">
                  <a:moveTo>
                    <a:pt x="0" y="0"/>
                  </a:moveTo>
                  <a:lnTo>
                    <a:pt x="2865958" y="0"/>
                  </a:lnTo>
                  <a:lnTo>
                    <a:pt x="2865958" y="1451200"/>
                  </a:lnTo>
                  <a:lnTo>
                    <a:pt x="0" y="1451200"/>
                  </a:lnTo>
                  <a:close/>
                </a:path>
              </a:pathLst>
            </a:custGeom>
            <a:solidFill>
              <a:srgbClr val="FFCCD2"/>
            </a:solidFill>
          </p:spPr>
        </p:sp>
        <p:sp>
          <p:nvSpPr>
            <p:cNvPr name="TextBox 99" id="99"/>
            <p:cNvSpPr txBox="true"/>
            <p:nvPr/>
          </p:nvSpPr>
          <p:spPr>
            <a:xfrm>
              <a:off x="0" y="9525"/>
              <a:ext cx="2865958" cy="1441675"/>
            </a:xfrm>
            <a:prstGeom prst="rect">
              <a:avLst/>
            </a:prstGeom>
          </p:spPr>
          <p:txBody>
            <a:bodyPr anchor="ctr" rtlCol="false" tIns="50800" lIns="50800" bIns="50800" rIns="50800"/>
            <a:lstStyle/>
            <a:p>
              <a:pPr algn="ctr">
                <a:lnSpc>
                  <a:spcPts val="1199"/>
                </a:lnSpc>
              </a:pPr>
              <a:r>
                <a:rPr lang="en-US" sz="999" spc="-48">
                  <a:solidFill>
                    <a:srgbClr val="000000"/>
                  </a:solidFill>
                  <a:latin typeface="DM Sans"/>
                </a:rPr>
                <a:t>Créer une fonctionnalité de personnalisation plus avancée dans la section relaxation. Cette fonctionnalité pourrait comprendre des recommandations automatiques basées sur l'heure de la journée, les préférences d'écoute antérieures et peut-être même l'intégration de capteurs biométriques (c</a:t>
              </a:r>
              <a:r>
                <a:rPr lang="en-US" sz="999" spc="-48">
                  <a:solidFill>
                    <a:srgbClr val="000000"/>
                  </a:solidFill>
                  <a:latin typeface="DM Sans"/>
                </a:rPr>
                <a:t>omme la fréquence cardiaque via une apple watch) pour suggérer le contenu le plus relaxant et approprié pour Guillaume avant de dormir.</a:t>
              </a:r>
            </a:p>
          </p:txBody>
        </p:sp>
      </p:grpSp>
      <p:sp>
        <p:nvSpPr>
          <p:cNvPr name="TextBox 100" id="100"/>
          <p:cNvSpPr txBox="true"/>
          <p:nvPr/>
        </p:nvSpPr>
        <p:spPr>
          <a:xfrm rot="0">
            <a:off x="0" y="190379"/>
            <a:ext cx="10356305" cy="1280164"/>
          </a:xfrm>
          <a:prstGeom prst="rect">
            <a:avLst/>
          </a:prstGeom>
        </p:spPr>
        <p:txBody>
          <a:bodyPr anchor="t" rtlCol="false" tIns="0" lIns="0" bIns="0" rIns="0">
            <a:spAutoFit/>
          </a:bodyPr>
          <a:lstStyle/>
          <a:p>
            <a:pPr algn="ctr">
              <a:lnSpc>
                <a:spcPts val="9135"/>
              </a:lnSpc>
              <a:spcBef>
                <a:spcPct val="0"/>
              </a:spcBef>
            </a:pPr>
            <a:r>
              <a:rPr lang="en-US" sz="8700">
                <a:solidFill>
                  <a:srgbClr val="000000"/>
                </a:solidFill>
                <a:latin typeface="Poppins Medium"/>
              </a:rPr>
              <a:t> 4. Experience Map</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8E9"/>
        </a:solidFill>
      </p:bgPr>
    </p:bg>
    <p:spTree>
      <p:nvGrpSpPr>
        <p:cNvPr id="1" name=""/>
        <p:cNvGrpSpPr/>
        <p:nvPr/>
      </p:nvGrpSpPr>
      <p:grpSpPr>
        <a:xfrm>
          <a:off x="0" y="0"/>
          <a:ext cx="0" cy="0"/>
          <a:chOff x="0" y="0"/>
          <a:chExt cx="0" cy="0"/>
        </a:xfrm>
      </p:grpSpPr>
      <p:sp>
        <p:nvSpPr>
          <p:cNvPr name="Freeform 2" id="2"/>
          <p:cNvSpPr/>
          <p:nvPr/>
        </p:nvSpPr>
        <p:spPr>
          <a:xfrm flipH="false" flipV="false" rot="3012479">
            <a:off x="496188" y="-4054250"/>
            <a:ext cx="10037524" cy="10740542"/>
          </a:xfrm>
          <a:custGeom>
            <a:avLst/>
            <a:gdLst/>
            <a:ahLst/>
            <a:cxnLst/>
            <a:rect r="r" b="b" t="t" l="l"/>
            <a:pathLst>
              <a:path h="10740542" w="10037524">
                <a:moveTo>
                  <a:pt x="0" y="0"/>
                </a:moveTo>
                <a:lnTo>
                  <a:pt x="10037524" y="0"/>
                </a:lnTo>
                <a:lnTo>
                  <a:pt x="10037524" y="10740542"/>
                </a:lnTo>
                <a:lnTo>
                  <a:pt x="0" y="1074054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1968171" y="-900367"/>
            <a:ext cx="17375562" cy="18435609"/>
          </a:xfrm>
          <a:custGeom>
            <a:avLst/>
            <a:gdLst/>
            <a:ahLst/>
            <a:cxnLst/>
            <a:rect r="r" b="b" t="t" l="l"/>
            <a:pathLst>
              <a:path h="18435609" w="17375562">
                <a:moveTo>
                  <a:pt x="0" y="0"/>
                </a:moveTo>
                <a:lnTo>
                  <a:pt x="17375561" y="0"/>
                </a:lnTo>
                <a:lnTo>
                  <a:pt x="17375561" y="18435609"/>
                </a:lnTo>
                <a:lnTo>
                  <a:pt x="0" y="184356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28700" y="1937269"/>
            <a:ext cx="16383000" cy="7976162"/>
            <a:chOff x="0" y="0"/>
            <a:chExt cx="4314864" cy="2100718"/>
          </a:xfrm>
        </p:grpSpPr>
        <p:sp>
          <p:nvSpPr>
            <p:cNvPr name="Freeform 5" id="5"/>
            <p:cNvSpPr/>
            <p:nvPr/>
          </p:nvSpPr>
          <p:spPr>
            <a:xfrm flipH="false" flipV="false" rot="0">
              <a:off x="0" y="0"/>
              <a:ext cx="4314864" cy="2100718"/>
            </a:xfrm>
            <a:custGeom>
              <a:avLst/>
              <a:gdLst/>
              <a:ahLst/>
              <a:cxnLst/>
              <a:rect r="r" b="b" t="t" l="l"/>
              <a:pathLst>
                <a:path h="2100718" w="4314864">
                  <a:moveTo>
                    <a:pt x="0" y="0"/>
                  </a:moveTo>
                  <a:lnTo>
                    <a:pt x="4314864" y="0"/>
                  </a:lnTo>
                  <a:lnTo>
                    <a:pt x="4314864" y="2100718"/>
                  </a:lnTo>
                  <a:lnTo>
                    <a:pt x="0" y="2100718"/>
                  </a:lnTo>
                  <a:close/>
                </a:path>
              </a:pathLst>
            </a:custGeom>
            <a:solidFill>
              <a:srgbClr val="FFCCD2"/>
            </a:solidFill>
          </p:spPr>
        </p:sp>
        <p:sp>
          <p:nvSpPr>
            <p:cNvPr name="TextBox 6" id="6"/>
            <p:cNvSpPr txBox="true"/>
            <p:nvPr/>
          </p:nvSpPr>
          <p:spPr>
            <a:xfrm>
              <a:off x="0" y="-38100"/>
              <a:ext cx="4314864" cy="2138818"/>
            </a:xfrm>
            <a:prstGeom prst="rect">
              <a:avLst/>
            </a:prstGeom>
          </p:spPr>
          <p:txBody>
            <a:bodyPr anchor="ctr" rtlCol="false" tIns="50800" lIns="50800" bIns="50800" rIns="50800"/>
            <a:lstStyle/>
            <a:p>
              <a:pPr algn="ctr">
                <a:lnSpc>
                  <a:spcPts val="2520"/>
                </a:lnSpc>
              </a:pPr>
            </a:p>
          </p:txBody>
        </p:sp>
      </p:grpSp>
      <p:graphicFrame>
        <p:nvGraphicFramePr>
          <p:cNvPr name="Table 7" id="7"/>
          <p:cNvGraphicFramePr>
            <a:graphicFrameLocks noGrp="true"/>
          </p:cNvGraphicFramePr>
          <p:nvPr/>
        </p:nvGraphicFramePr>
        <p:xfrm>
          <a:off x="1028700" y="1937269"/>
          <a:ext cx="16383000" cy="8031704"/>
        </p:xfrm>
        <a:graphic>
          <a:graphicData uri="http://schemas.openxmlformats.org/drawingml/2006/table">
            <a:tbl>
              <a:tblPr/>
              <a:tblGrid>
                <a:gridCol w="1123500"/>
                <a:gridCol w="3051900"/>
                <a:gridCol w="3051900"/>
                <a:gridCol w="3051900"/>
                <a:gridCol w="3051900"/>
                <a:gridCol w="3051900"/>
              </a:tblGrid>
              <a:tr h="1756153">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239"/>
                        </a:lnSpc>
                        <a:defRPr/>
                      </a:pPr>
                      <a:r>
                        <a:rPr lang="en-US" sz="1599">
                          <a:solidFill>
                            <a:srgbClr val="FFFFFF"/>
                          </a:solidFill>
                          <a:latin typeface="DM Sans Bold"/>
                        </a:rPr>
                        <a:t>Le matin, au réveil, elle met de la musique à ses enfants pour les motiver pour la journée</a:t>
                      </a:r>
                      <a:endParaRPr lang="en-US" sz="1100"/>
                    </a:p>
                  </a:txBody>
                  <a:tcPr marL="190500" marR="190500" marT="190500" marB="190500" anchor="ctr">
                    <a:lnL cmpd="sng" algn="ctr" cap="flat" w="38100">
                      <a:solidFill>
                        <a:srgbClr val="FFCC5F"/>
                      </a:solidFill>
                      <a:prstDash val="solid"/>
                      <a:round/>
                      <a:headEnd type="none" w="med" len="med"/>
                      <a:tailEnd type="none" w="med" len="med"/>
                    </a:lnL>
                    <a:lnR cmpd="sng" algn="ctr" cap="flat" w="38100">
                      <a:solidFill>
                        <a:srgbClr val="FFCC5F"/>
                      </a:solidFill>
                      <a:prstDash val="solid"/>
                      <a:round/>
                      <a:headEnd type="none" w="med" len="med"/>
                      <a:tailEnd type="none" w="med" len="med"/>
                    </a:lnR>
                    <a:lnT cmpd="sng" algn="ctr" cap="flat" w="38100">
                      <a:solidFill>
                        <a:srgbClr val="FFCC5F"/>
                      </a:solidFill>
                      <a:prstDash val="solid"/>
                      <a:round/>
                      <a:headEnd type="none" w="med" len="med"/>
                      <a:tailEnd type="none" w="med" len="med"/>
                    </a:lnT>
                    <a:lnB cmpd="sng" algn="ctr" cap="flat" w="38100">
                      <a:solidFill>
                        <a:srgbClr val="FFCC5F"/>
                      </a:solidFill>
                      <a:prstDash val="solid"/>
                      <a:round/>
                      <a:headEnd type="none" w="med" len="med"/>
                      <a:tailEnd type="none" w="med" len="med"/>
                    </a:lnB>
                    <a:solidFill>
                      <a:srgbClr val="FFCC5F"/>
                    </a:solidFill>
                  </a:tcPr>
                </a:tc>
                <a:tc>
                  <a:txBody>
                    <a:bodyPr anchor="t" rtlCol="false"/>
                    <a:lstStyle/>
                    <a:p>
                      <a:pPr algn="ctr">
                        <a:lnSpc>
                          <a:spcPts val="2239"/>
                        </a:lnSpc>
                        <a:defRPr/>
                      </a:pPr>
                      <a:r>
                        <a:rPr lang="en-US" sz="1599">
                          <a:solidFill>
                            <a:srgbClr val="FFFFFF"/>
                          </a:solidFill>
                          <a:latin typeface="DM Sans Bold"/>
                        </a:rPr>
                        <a:t>Pour accompagner ses enfants à l’école, elle lance une playlist dans la voiture </a:t>
                      </a:r>
                      <a:endParaRPr lang="en-US" sz="1100"/>
                    </a:p>
                  </a:txBody>
                  <a:tcPr marL="190500" marR="190500" marT="190500" marB="190500" anchor="ctr">
                    <a:lnL cmpd="sng" algn="ctr" cap="flat" w="38100">
                      <a:solidFill>
                        <a:srgbClr val="3AB85C"/>
                      </a:solidFill>
                      <a:prstDash val="solid"/>
                      <a:round/>
                      <a:headEnd type="none" w="med" len="med"/>
                      <a:tailEnd type="none" w="med" len="med"/>
                    </a:lnL>
                    <a:lnR cmpd="sng" algn="ctr" cap="flat" w="38100">
                      <a:solidFill>
                        <a:srgbClr val="3AB85C"/>
                      </a:solidFill>
                      <a:prstDash val="solid"/>
                      <a:round/>
                      <a:headEnd type="none" w="med" len="med"/>
                      <a:tailEnd type="none" w="med" len="med"/>
                    </a:lnR>
                    <a:lnT cmpd="sng" algn="ctr" cap="flat" w="38100">
                      <a:solidFill>
                        <a:srgbClr val="3AB85C"/>
                      </a:solidFill>
                      <a:prstDash val="solid"/>
                      <a:round/>
                      <a:headEnd type="none" w="med" len="med"/>
                      <a:tailEnd type="none" w="med" len="med"/>
                    </a:lnT>
                    <a:lnB cmpd="sng" algn="ctr" cap="flat" w="38100">
                      <a:solidFill>
                        <a:srgbClr val="3AB85C"/>
                      </a:solidFill>
                      <a:prstDash val="solid"/>
                      <a:round/>
                      <a:headEnd type="none" w="med" len="med"/>
                      <a:tailEnd type="none" w="med" len="med"/>
                    </a:lnB>
                    <a:solidFill>
                      <a:srgbClr val="3AB85C"/>
                    </a:solidFill>
                  </a:tcPr>
                </a:tc>
                <a:tc>
                  <a:txBody>
                    <a:bodyPr anchor="t" rtlCol="false"/>
                    <a:lstStyle/>
                    <a:p>
                      <a:pPr algn="ctr">
                        <a:lnSpc>
                          <a:spcPts val="2239"/>
                        </a:lnSpc>
                        <a:defRPr/>
                      </a:pPr>
                      <a:r>
                        <a:rPr lang="en-US" sz="1599">
                          <a:solidFill>
                            <a:srgbClr val="FFFFFF"/>
                          </a:solidFill>
                          <a:latin typeface="DM Sans"/>
                        </a:rPr>
                        <a:t>A la fin de la journée, pour se détendre, elle met une petite playlist selon son humeur de la journée</a:t>
                      </a:r>
                      <a:endParaRPr lang="en-US" sz="1100"/>
                    </a:p>
                  </a:txBody>
                  <a:tcPr marL="190500" marR="190500" marT="190500" marB="190500" anchor="ctr">
                    <a:lnL cmpd="sng" algn="ctr" cap="flat" w="38100">
                      <a:solidFill>
                        <a:srgbClr val="8AB7DD"/>
                      </a:solidFill>
                      <a:prstDash val="solid"/>
                      <a:round/>
                      <a:headEnd type="none" w="med" len="med"/>
                      <a:tailEnd type="none" w="med" len="med"/>
                    </a:lnL>
                    <a:lnR cmpd="sng" algn="ctr" cap="flat" w="38100">
                      <a:solidFill>
                        <a:srgbClr val="8AB7DD"/>
                      </a:solidFill>
                      <a:prstDash val="solid"/>
                      <a:round/>
                      <a:headEnd type="none" w="med" len="med"/>
                      <a:tailEnd type="none" w="med" len="med"/>
                    </a:lnR>
                    <a:lnT cmpd="sng" algn="ctr" cap="flat" w="38100">
                      <a:solidFill>
                        <a:srgbClr val="8AB7DD"/>
                      </a:solidFill>
                      <a:prstDash val="solid"/>
                      <a:round/>
                      <a:headEnd type="none" w="med" len="med"/>
                      <a:tailEnd type="none" w="med" len="med"/>
                    </a:lnT>
                    <a:lnB cmpd="sng" algn="ctr" cap="flat" w="38100">
                      <a:solidFill>
                        <a:srgbClr val="8AB7DD"/>
                      </a:solidFill>
                      <a:prstDash val="solid"/>
                      <a:round/>
                      <a:headEnd type="none" w="med" len="med"/>
                      <a:tailEnd type="none" w="med" len="med"/>
                    </a:lnB>
                    <a:solidFill>
                      <a:srgbClr val="8AB7DD"/>
                    </a:solidFill>
                  </a:tcPr>
                </a:tc>
                <a:tc>
                  <a:txBody>
                    <a:bodyPr anchor="t" rtlCol="false"/>
                    <a:lstStyle/>
                    <a:p>
                      <a:pPr algn="ctr">
                        <a:lnSpc>
                          <a:spcPts val="2239"/>
                        </a:lnSpc>
                        <a:defRPr/>
                      </a:pPr>
                      <a:r>
                        <a:rPr lang="en-US" sz="1599">
                          <a:solidFill>
                            <a:srgbClr val="FFFFFF"/>
                          </a:solidFill>
                          <a:latin typeface="DM Sans"/>
                        </a:rPr>
                        <a:t>Certains week-ends, en faisant la cuisines, elle lance des podcasts</a:t>
                      </a:r>
                      <a:endParaRPr lang="en-US" sz="1100"/>
                    </a:p>
                  </a:txBody>
                  <a:tcPr marL="190500" marR="190500" marT="190500" marB="190500" anchor="ctr">
                    <a:lnL cmpd="sng" algn="ctr" cap="flat" w="38100">
                      <a:solidFill>
                        <a:srgbClr val="F4592F"/>
                      </a:solidFill>
                      <a:prstDash val="solid"/>
                      <a:round/>
                      <a:headEnd type="none" w="med" len="med"/>
                      <a:tailEnd type="none" w="med" len="med"/>
                    </a:lnL>
                    <a:lnR cmpd="sng" algn="ctr" cap="flat" w="38100">
                      <a:solidFill>
                        <a:srgbClr val="F4592F"/>
                      </a:solidFill>
                      <a:prstDash val="solid"/>
                      <a:round/>
                      <a:headEnd type="none" w="med" len="med"/>
                      <a:tailEnd type="none" w="med" len="med"/>
                    </a:lnR>
                    <a:lnT cmpd="sng" algn="ctr" cap="flat" w="38100">
                      <a:solidFill>
                        <a:srgbClr val="F4592F"/>
                      </a:solidFill>
                      <a:prstDash val="solid"/>
                      <a:round/>
                      <a:headEnd type="none" w="med" len="med"/>
                      <a:tailEnd type="none" w="med" len="med"/>
                    </a:lnT>
                    <a:lnB cmpd="sng" algn="ctr" cap="flat" w="38100">
                      <a:solidFill>
                        <a:srgbClr val="F4592F"/>
                      </a:solidFill>
                      <a:prstDash val="solid"/>
                      <a:round/>
                      <a:headEnd type="none" w="med" len="med"/>
                      <a:tailEnd type="none" w="med" len="med"/>
                    </a:lnB>
                    <a:solidFill>
                      <a:srgbClr val="F4592F"/>
                    </a:solidFill>
                  </a:tcPr>
                </a:tc>
                <a:tc>
                  <a:txBody>
                    <a:bodyPr anchor="t" rtlCol="false"/>
                    <a:lstStyle/>
                    <a:p>
                      <a:pPr algn="ctr">
                        <a:lnSpc>
                          <a:spcPts val="1960"/>
                        </a:lnSpc>
                        <a:defRPr/>
                      </a:pPr>
                      <a:r>
                        <a:rPr lang="en-US" sz="1400">
                          <a:solidFill>
                            <a:srgbClr val="FFFFFF"/>
                          </a:solidFill>
                          <a:latin typeface="DM Sans"/>
                        </a:rPr>
                        <a:t>Le samedi matin, lorsqu’elle est seule à la maison (ses enfants sont à leurs activités), elle lance des albums live de ses artistes préférés</a:t>
                      </a: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tcPr>
                </a:tc>
              </a:tr>
              <a:tr h="1301378">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301378">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301378">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819538">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r h="1551879">
                <a:tc>
                  <a:txBody>
                    <a:bodyPr anchor="t" rtlCol="false"/>
                    <a:lstStyle/>
                    <a:p>
                      <a:pPr algn="ctr">
                        <a:lnSpc>
                          <a:spcPts val="2520"/>
                        </a:lnSpc>
                        <a:defRPr/>
                      </a:pPr>
                      <a:endParaRPr lang="en-US" sz="1100"/>
                    </a:p>
                  </a:txBody>
                  <a:tcPr marL="190500" marR="190500" marT="190500" marB="190500" anchor="ctr">
                    <a:lnL cmpd="sng" algn="ctr" cap="flat" w="38100">
                      <a:solidFill>
                        <a:srgbClr val="A8A6A6"/>
                      </a:solidFill>
                      <a:prstDash val="solid"/>
                      <a:round/>
                      <a:headEnd type="none" w="med" len="med"/>
                      <a:tailEnd type="none" w="med" len="med"/>
                    </a:lnL>
                    <a:lnR cmpd="sng" algn="ctr" cap="flat" w="38100">
                      <a:solidFill>
                        <a:srgbClr val="A8A6A6"/>
                      </a:solidFill>
                      <a:prstDash val="solid"/>
                      <a:round/>
                      <a:headEnd type="none" w="med" len="med"/>
                      <a:tailEnd type="none" w="med" len="med"/>
                    </a:lnR>
                    <a:lnT cmpd="sng" algn="ctr" cap="flat" w="38100">
                      <a:solidFill>
                        <a:srgbClr val="A8A6A6"/>
                      </a:solidFill>
                      <a:prstDash val="solid"/>
                      <a:round/>
                      <a:headEnd type="none" w="med" len="med"/>
                      <a:tailEnd type="none" w="med" len="med"/>
                    </a:lnT>
                    <a:lnB cmpd="sng" algn="ctr" cap="flat" w="38100">
                      <a:solidFill>
                        <a:srgbClr val="A8A6A6"/>
                      </a:solidFill>
                      <a:prstDash val="solid"/>
                      <a:round/>
                      <a:headEnd type="none" w="med" len="med"/>
                      <a:tailEnd type="none" w="med" len="med"/>
                    </a:lnB>
                    <a:solidFill>
                      <a:srgbClr val="A8A6A6"/>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BDBBBB"/>
                      </a:solidFill>
                      <a:prstDash val="solid"/>
                      <a:round/>
                      <a:headEnd type="none" w="med" len="med"/>
                      <a:tailEnd type="none" w="med" len="med"/>
                    </a:lnL>
                    <a:lnR cmpd="sng" algn="ctr" cap="flat" w="38100">
                      <a:solidFill>
                        <a:srgbClr val="BDBBBB"/>
                      </a:solidFill>
                      <a:prstDash val="solid"/>
                      <a:round/>
                      <a:headEnd type="none" w="med" len="med"/>
                      <a:tailEnd type="none" w="med" len="med"/>
                    </a:lnR>
                    <a:lnT cmpd="sng" algn="ctr" cap="flat" w="38100">
                      <a:solidFill>
                        <a:srgbClr val="BDBBBB"/>
                      </a:solidFill>
                      <a:prstDash val="solid"/>
                      <a:round/>
                      <a:headEnd type="none" w="med" len="med"/>
                      <a:tailEnd type="none" w="med" len="med"/>
                    </a:lnT>
                    <a:lnB cmpd="sng" algn="ctr" cap="flat" w="38100">
                      <a:solidFill>
                        <a:srgbClr val="BDBBBB"/>
                      </a:solidFill>
                      <a:prstDash val="solid"/>
                      <a:round/>
                      <a:headEnd type="none" w="med" len="med"/>
                      <a:tailEnd type="none" w="med" len="med"/>
                    </a:lnB>
                    <a:solidFill>
                      <a:srgbClr val="BDBBBB"/>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CDCDCD"/>
                      </a:solidFill>
                      <a:prstDash val="solid"/>
                      <a:round/>
                      <a:headEnd type="none" w="med" len="med"/>
                      <a:tailEnd type="none" w="med" len="med"/>
                    </a:lnL>
                    <a:lnR cmpd="sng" algn="ctr" cap="flat" w="38100">
                      <a:solidFill>
                        <a:srgbClr val="CDCDCD"/>
                      </a:solidFill>
                      <a:prstDash val="solid"/>
                      <a:round/>
                      <a:headEnd type="none" w="med" len="med"/>
                      <a:tailEnd type="none" w="med" len="med"/>
                    </a:lnR>
                    <a:lnT cmpd="sng" algn="ctr" cap="flat" w="38100">
                      <a:solidFill>
                        <a:srgbClr val="CDCDCD"/>
                      </a:solidFill>
                      <a:prstDash val="solid"/>
                      <a:round/>
                      <a:headEnd type="none" w="med" len="med"/>
                      <a:tailEnd type="none" w="med" len="med"/>
                    </a:lnT>
                    <a:lnB cmpd="sng" algn="ctr" cap="flat" w="38100">
                      <a:solidFill>
                        <a:srgbClr val="CDCDCD"/>
                      </a:solidFill>
                      <a:prstDash val="solid"/>
                      <a:round/>
                      <a:headEnd type="none" w="med" len="med"/>
                      <a:tailEnd type="none" w="med" len="med"/>
                    </a:lnB>
                    <a:solidFill>
                      <a:srgbClr val="CDCDCD"/>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1DFDF"/>
                      </a:solidFill>
                      <a:prstDash val="solid"/>
                      <a:round/>
                      <a:headEnd type="none" w="med" len="med"/>
                      <a:tailEnd type="none" w="med" len="med"/>
                    </a:lnL>
                    <a:lnR cmpd="sng" algn="ctr" cap="flat" w="38100">
                      <a:solidFill>
                        <a:srgbClr val="E1DFDF"/>
                      </a:solidFill>
                      <a:prstDash val="solid"/>
                      <a:round/>
                      <a:headEnd type="none" w="med" len="med"/>
                      <a:tailEnd type="none" w="med" len="med"/>
                    </a:lnR>
                    <a:lnT cmpd="sng" algn="ctr" cap="flat" w="38100">
                      <a:solidFill>
                        <a:srgbClr val="E1DFDF"/>
                      </a:solidFill>
                      <a:prstDash val="solid"/>
                      <a:round/>
                      <a:headEnd type="none" w="med" len="med"/>
                      <a:tailEnd type="none" w="med" len="med"/>
                    </a:lnT>
                    <a:lnB cmpd="sng" algn="ctr" cap="flat" w="38100">
                      <a:solidFill>
                        <a:srgbClr val="E1DFDF"/>
                      </a:solidFill>
                      <a:prstDash val="solid"/>
                      <a:round/>
                      <a:headEnd type="none" w="med" len="med"/>
                      <a:tailEnd type="none" w="med" len="med"/>
                    </a:lnB>
                    <a:solidFill>
                      <a:srgbClr val="E1DFDF"/>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E4E4E4"/>
                      </a:solidFill>
                      <a:prstDash val="solid"/>
                      <a:round/>
                      <a:headEnd type="none" w="med" len="med"/>
                      <a:tailEnd type="none" w="med" len="med"/>
                    </a:lnL>
                    <a:lnR cmpd="sng" algn="ctr" cap="flat" w="38100">
                      <a:solidFill>
                        <a:srgbClr val="E4E4E4"/>
                      </a:solidFill>
                      <a:prstDash val="solid"/>
                      <a:round/>
                      <a:headEnd type="none" w="med" len="med"/>
                      <a:tailEnd type="none" w="med" len="med"/>
                    </a:lnR>
                    <a:lnT cmpd="sng" algn="ctr" cap="flat" w="38100">
                      <a:solidFill>
                        <a:srgbClr val="E4E4E4"/>
                      </a:solidFill>
                      <a:prstDash val="solid"/>
                      <a:round/>
                      <a:headEnd type="none" w="med" len="med"/>
                      <a:tailEnd type="none" w="med" len="med"/>
                    </a:lnT>
                    <a:lnB cmpd="sng" algn="ctr" cap="flat" w="38100">
                      <a:solidFill>
                        <a:srgbClr val="E4E4E4"/>
                      </a:solidFill>
                      <a:prstDash val="solid"/>
                      <a:round/>
                      <a:headEnd type="none" w="med" len="med"/>
                      <a:tailEnd type="none" w="med" len="med"/>
                    </a:lnB>
                    <a:solidFill>
                      <a:srgbClr val="E4E4E4"/>
                    </a:solidFill>
                  </a:tcPr>
                </a:tc>
                <a:tc>
                  <a:txBody>
                    <a:bodyPr anchor="t" rtlCol="false"/>
                    <a:lstStyle/>
                    <a:p>
                      <a:pPr algn="ctr">
                        <a:lnSpc>
                          <a:spcPts val="2520"/>
                        </a:lnSpc>
                        <a:defRPr/>
                      </a:pPr>
                      <a:endParaRPr lang="en-US" sz="1100"/>
                    </a:p>
                  </a:txBody>
                  <a:tcPr marL="190500" marR="190500" marT="190500" marB="190500" anchor="ctr">
                    <a:lnL cmpd="sng" algn="ctr" cap="flat" w="38100">
                      <a:solidFill>
                        <a:srgbClr val="F6F4F4"/>
                      </a:solidFill>
                      <a:prstDash val="solid"/>
                      <a:round/>
                      <a:headEnd type="none" w="med" len="med"/>
                      <a:tailEnd type="none" w="med" len="med"/>
                    </a:lnL>
                    <a:lnR cmpd="sng" algn="ctr" cap="flat" w="38100">
                      <a:solidFill>
                        <a:srgbClr val="F6F4F4"/>
                      </a:solidFill>
                      <a:prstDash val="solid"/>
                      <a:round/>
                      <a:headEnd type="none" w="med" len="med"/>
                      <a:tailEnd type="none" w="med" len="med"/>
                    </a:lnR>
                    <a:lnT cmpd="sng" algn="ctr" cap="flat" w="38100">
                      <a:solidFill>
                        <a:srgbClr val="F6F4F4"/>
                      </a:solidFill>
                      <a:prstDash val="solid"/>
                      <a:round/>
                      <a:headEnd type="none" w="med" len="med"/>
                      <a:tailEnd type="none" w="med" len="med"/>
                    </a:lnT>
                    <a:lnB cmpd="sng" algn="ctr" cap="flat" w="38100">
                      <a:solidFill>
                        <a:srgbClr val="F6F4F4"/>
                      </a:solidFill>
                      <a:prstDash val="solid"/>
                      <a:round/>
                      <a:headEnd type="none" w="med" len="med"/>
                      <a:tailEnd type="none" w="med" len="med"/>
                    </a:lnB>
                    <a:solidFill>
                      <a:srgbClr val="F6F4F4"/>
                    </a:solidFill>
                  </a:tcPr>
                </a:tc>
              </a:tr>
            </a:tbl>
          </a:graphicData>
        </a:graphic>
      </p:graphicFrame>
      <p:grpSp>
        <p:nvGrpSpPr>
          <p:cNvPr name="Group 8" id="8"/>
          <p:cNvGrpSpPr/>
          <p:nvPr/>
        </p:nvGrpSpPr>
        <p:grpSpPr>
          <a:xfrm rot="0">
            <a:off x="2302778" y="3727528"/>
            <a:ext cx="2748910" cy="950921"/>
            <a:chOff x="0" y="0"/>
            <a:chExt cx="2708551" cy="936960"/>
          </a:xfrm>
        </p:grpSpPr>
        <p:sp>
          <p:nvSpPr>
            <p:cNvPr name="Freeform 9" id="9"/>
            <p:cNvSpPr/>
            <p:nvPr/>
          </p:nvSpPr>
          <p:spPr>
            <a:xfrm flipH="false" flipV="false" rot="0">
              <a:off x="0" y="0"/>
              <a:ext cx="2708551" cy="936960"/>
            </a:xfrm>
            <a:custGeom>
              <a:avLst/>
              <a:gdLst/>
              <a:ahLst/>
              <a:cxnLst/>
              <a:rect r="r" b="b" t="t" l="l"/>
              <a:pathLst>
                <a:path h="936960" w="2708551">
                  <a:moveTo>
                    <a:pt x="0" y="0"/>
                  </a:moveTo>
                  <a:lnTo>
                    <a:pt x="2708551" y="0"/>
                  </a:lnTo>
                  <a:lnTo>
                    <a:pt x="2708551" y="936960"/>
                  </a:lnTo>
                  <a:lnTo>
                    <a:pt x="0" y="936960"/>
                  </a:lnTo>
                  <a:close/>
                </a:path>
              </a:pathLst>
            </a:custGeom>
            <a:solidFill>
              <a:srgbClr val="FFF5C3"/>
            </a:solidFill>
          </p:spPr>
        </p:sp>
        <p:sp>
          <p:nvSpPr>
            <p:cNvPr name="TextBox 10" id="10"/>
            <p:cNvSpPr txBox="true"/>
            <p:nvPr/>
          </p:nvSpPr>
          <p:spPr>
            <a:xfrm>
              <a:off x="0" y="9525"/>
              <a:ext cx="2708551" cy="927435"/>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Lorsqu'elle réveille ses enfants, elle met une petite musique de fond. Elle lance une playlist Spotify réveil matinal pour enfants.</a:t>
              </a:r>
            </a:p>
          </p:txBody>
        </p:sp>
      </p:grpSp>
      <p:grpSp>
        <p:nvGrpSpPr>
          <p:cNvPr name="Group 11" id="11"/>
          <p:cNvGrpSpPr/>
          <p:nvPr/>
        </p:nvGrpSpPr>
        <p:grpSpPr>
          <a:xfrm rot="0">
            <a:off x="2279970" y="6453881"/>
            <a:ext cx="2754773" cy="1053346"/>
            <a:chOff x="0" y="0"/>
            <a:chExt cx="2714328" cy="1037881"/>
          </a:xfrm>
        </p:grpSpPr>
        <p:sp>
          <p:nvSpPr>
            <p:cNvPr name="Freeform 12" id="12"/>
            <p:cNvSpPr/>
            <p:nvPr/>
          </p:nvSpPr>
          <p:spPr>
            <a:xfrm flipH="false" flipV="false" rot="0">
              <a:off x="0" y="0"/>
              <a:ext cx="2714328" cy="1037881"/>
            </a:xfrm>
            <a:custGeom>
              <a:avLst/>
              <a:gdLst/>
              <a:ahLst/>
              <a:cxnLst/>
              <a:rect r="r" b="b" t="t" l="l"/>
              <a:pathLst>
                <a:path h="1037881" w="2714328">
                  <a:moveTo>
                    <a:pt x="0" y="0"/>
                  </a:moveTo>
                  <a:lnTo>
                    <a:pt x="2714328" y="0"/>
                  </a:lnTo>
                  <a:lnTo>
                    <a:pt x="2714328" y="1037881"/>
                  </a:lnTo>
                  <a:lnTo>
                    <a:pt x="0" y="1037881"/>
                  </a:lnTo>
                  <a:close/>
                </a:path>
              </a:pathLst>
            </a:custGeom>
            <a:solidFill>
              <a:srgbClr val="FFF5C3"/>
            </a:solidFill>
          </p:spPr>
        </p:sp>
        <p:sp>
          <p:nvSpPr>
            <p:cNvPr name="TextBox 13" id="13"/>
            <p:cNvSpPr txBox="true"/>
            <p:nvPr/>
          </p:nvSpPr>
          <p:spPr>
            <a:xfrm>
              <a:off x="0" y="9525"/>
              <a:ext cx="2714328" cy="102835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est heureuse de commencer sa journée avec ses enfants. La musique motive ses enfants et elle aussi.</a:t>
              </a:r>
            </a:p>
          </p:txBody>
        </p:sp>
      </p:grpSp>
      <p:grpSp>
        <p:nvGrpSpPr>
          <p:cNvPr name="Group 14" id="14"/>
          <p:cNvGrpSpPr/>
          <p:nvPr/>
        </p:nvGrpSpPr>
        <p:grpSpPr>
          <a:xfrm rot="0">
            <a:off x="5310968" y="3810742"/>
            <a:ext cx="2789760" cy="990840"/>
            <a:chOff x="0" y="0"/>
            <a:chExt cx="2748801" cy="976292"/>
          </a:xfrm>
        </p:grpSpPr>
        <p:sp>
          <p:nvSpPr>
            <p:cNvPr name="Freeform 15" id="15"/>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16" id="16"/>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Pendant tous les trajets avec ses enfants, Nina utilise Spotify dans la voiture via le Bluetooth et lance une musique.</a:t>
              </a:r>
            </a:p>
          </p:txBody>
        </p:sp>
      </p:grpSp>
      <p:grpSp>
        <p:nvGrpSpPr>
          <p:cNvPr name="Group 17" id="17"/>
          <p:cNvGrpSpPr/>
          <p:nvPr/>
        </p:nvGrpSpPr>
        <p:grpSpPr>
          <a:xfrm rot="0">
            <a:off x="8415053" y="3800450"/>
            <a:ext cx="2753789" cy="686054"/>
            <a:chOff x="0" y="0"/>
            <a:chExt cx="2713359" cy="675981"/>
          </a:xfrm>
        </p:grpSpPr>
        <p:sp>
          <p:nvSpPr>
            <p:cNvPr name="Freeform 18" id="18"/>
            <p:cNvSpPr/>
            <p:nvPr/>
          </p:nvSpPr>
          <p:spPr>
            <a:xfrm flipH="false" flipV="false" rot="0">
              <a:off x="0" y="0"/>
              <a:ext cx="2713359" cy="675981"/>
            </a:xfrm>
            <a:custGeom>
              <a:avLst/>
              <a:gdLst/>
              <a:ahLst/>
              <a:cxnLst/>
              <a:rect r="r" b="b" t="t" l="l"/>
              <a:pathLst>
                <a:path h="675981" w="2713359">
                  <a:moveTo>
                    <a:pt x="0" y="0"/>
                  </a:moveTo>
                  <a:lnTo>
                    <a:pt x="2713359" y="0"/>
                  </a:lnTo>
                  <a:lnTo>
                    <a:pt x="2713359" y="675981"/>
                  </a:lnTo>
                  <a:lnTo>
                    <a:pt x="0" y="675981"/>
                  </a:lnTo>
                  <a:close/>
                </a:path>
              </a:pathLst>
            </a:custGeom>
            <a:solidFill>
              <a:srgbClr val="BFE4FF"/>
            </a:solidFill>
          </p:spPr>
        </p:sp>
        <p:sp>
          <p:nvSpPr>
            <p:cNvPr name="TextBox 19" id="19"/>
            <p:cNvSpPr txBox="true"/>
            <p:nvPr/>
          </p:nvSpPr>
          <p:spPr>
            <a:xfrm>
              <a:off x="0" y="9525"/>
              <a:ext cx="2713359" cy="66645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À la fin de la journée, Nina lance une petite playlist afin de se reposer et de penser à autre chose que le travail. Cette playlist lui permet de se détendre.</a:t>
              </a:r>
            </a:p>
          </p:txBody>
        </p:sp>
      </p:grpSp>
      <p:grpSp>
        <p:nvGrpSpPr>
          <p:cNvPr name="Group 20" id="20"/>
          <p:cNvGrpSpPr/>
          <p:nvPr/>
        </p:nvGrpSpPr>
        <p:grpSpPr>
          <a:xfrm rot="0">
            <a:off x="11478852" y="3789844"/>
            <a:ext cx="2839781" cy="1011737"/>
            <a:chOff x="0" y="0"/>
            <a:chExt cx="2798088" cy="996883"/>
          </a:xfrm>
        </p:grpSpPr>
        <p:sp>
          <p:nvSpPr>
            <p:cNvPr name="Freeform 21" id="21"/>
            <p:cNvSpPr/>
            <p:nvPr/>
          </p:nvSpPr>
          <p:spPr>
            <a:xfrm flipH="false" flipV="false" rot="0">
              <a:off x="0" y="0"/>
              <a:ext cx="2798088" cy="996883"/>
            </a:xfrm>
            <a:custGeom>
              <a:avLst/>
              <a:gdLst/>
              <a:ahLst/>
              <a:cxnLst/>
              <a:rect r="r" b="b" t="t" l="l"/>
              <a:pathLst>
                <a:path h="996883" w="2798088">
                  <a:moveTo>
                    <a:pt x="0" y="0"/>
                  </a:moveTo>
                  <a:lnTo>
                    <a:pt x="2798088" y="0"/>
                  </a:lnTo>
                  <a:lnTo>
                    <a:pt x="2798088" y="996883"/>
                  </a:lnTo>
                  <a:lnTo>
                    <a:pt x="0" y="996883"/>
                  </a:lnTo>
                  <a:close/>
                </a:path>
              </a:pathLst>
            </a:custGeom>
            <a:solidFill>
              <a:srgbClr val="F4592F"/>
            </a:solidFill>
            <a:ln cap="sq">
              <a:noFill/>
              <a:prstDash val="solid"/>
              <a:miter/>
            </a:ln>
          </p:spPr>
        </p:sp>
        <p:sp>
          <p:nvSpPr>
            <p:cNvPr name="TextBox 22" id="22"/>
            <p:cNvSpPr txBox="true"/>
            <p:nvPr/>
          </p:nvSpPr>
          <p:spPr>
            <a:xfrm>
              <a:off x="0" y="9525"/>
              <a:ext cx="2798088" cy="987358"/>
            </a:xfrm>
            <a:prstGeom prst="rect">
              <a:avLst/>
            </a:prstGeom>
          </p:spPr>
          <p:txBody>
            <a:bodyPr anchor="ctr" rtlCol="false" tIns="50800" lIns="50800" bIns="50800" rIns="50800"/>
            <a:lstStyle/>
            <a:p>
              <a:pPr algn="ctr" marL="0" indent="0" lvl="0">
                <a:lnSpc>
                  <a:spcPts val="1199"/>
                </a:lnSpc>
                <a:spcBef>
                  <a:spcPct val="0"/>
                </a:spcBef>
              </a:pPr>
              <a:r>
                <a:rPr lang="en-US" sz="999" spc="36" strike="noStrike" u="none">
                  <a:solidFill>
                    <a:srgbClr val="000000"/>
                  </a:solidFill>
                  <a:latin typeface="DM Sans"/>
                </a:rPr>
                <a:t>Certains week-ends, Nina décide de mettre de la musique ou des podcasts afin de cuisiner. Elle écoute des podcasts culinaires, elle peut apprendre des nouvelles recettes à travers ses podcasts.</a:t>
              </a:r>
            </a:p>
            <a:p>
              <a:pPr algn="ctr" marL="0" indent="0" lvl="0">
                <a:lnSpc>
                  <a:spcPts val="1199"/>
                </a:lnSpc>
                <a:spcBef>
                  <a:spcPct val="0"/>
                </a:spcBef>
              </a:pPr>
            </a:p>
          </p:txBody>
        </p:sp>
      </p:grpSp>
      <p:grpSp>
        <p:nvGrpSpPr>
          <p:cNvPr name="Group 23" id="23"/>
          <p:cNvGrpSpPr/>
          <p:nvPr/>
        </p:nvGrpSpPr>
        <p:grpSpPr>
          <a:xfrm rot="0">
            <a:off x="14534938" y="3829778"/>
            <a:ext cx="2793292" cy="971804"/>
            <a:chOff x="0" y="0"/>
            <a:chExt cx="2752281" cy="957536"/>
          </a:xfrm>
        </p:grpSpPr>
        <p:sp>
          <p:nvSpPr>
            <p:cNvPr name="Freeform 24" id="24"/>
            <p:cNvSpPr/>
            <p:nvPr/>
          </p:nvSpPr>
          <p:spPr>
            <a:xfrm flipH="false" flipV="false" rot="0">
              <a:off x="0" y="0"/>
              <a:ext cx="2752281" cy="957536"/>
            </a:xfrm>
            <a:custGeom>
              <a:avLst/>
              <a:gdLst/>
              <a:ahLst/>
              <a:cxnLst/>
              <a:rect r="r" b="b" t="t" l="l"/>
              <a:pathLst>
                <a:path h="957536" w="2752281">
                  <a:moveTo>
                    <a:pt x="0" y="0"/>
                  </a:moveTo>
                  <a:lnTo>
                    <a:pt x="2752281" y="0"/>
                  </a:lnTo>
                  <a:lnTo>
                    <a:pt x="2752281" y="957536"/>
                  </a:lnTo>
                  <a:lnTo>
                    <a:pt x="0" y="957536"/>
                  </a:lnTo>
                  <a:close/>
                </a:path>
              </a:pathLst>
            </a:custGeom>
            <a:solidFill>
              <a:srgbClr val="FFCCD2"/>
            </a:solidFill>
          </p:spPr>
        </p:sp>
        <p:sp>
          <p:nvSpPr>
            <p:cNvPr name="TextBox 25" id="25"/>
            <p:cNvSpPr txBox="true"/>
            <p:nvPr/>
          </p:nvSpPr>
          <p:spPr>
            <a:xfrm>
              <a:off x="0" y="9525"/>
              <a:ext cx="2752281" cy="948011"/>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Lorsqu'elle est seule à la maison et que ses enfants font leurs activités du matin, Nina lance la musique de ses concerts préférés. Elle adore écouter des albums live où le public chante avec son artiste préféré. Elle a l'impression d'assister à un concert.</a:t>
              </a:r>
            </a:p>
          </p:txBody>
        </p:sp>
      </p:grpSp>
      <p:grpSp>
        <p:nvGrpSpPr>
          <p:cNvPr name="Group 26" id="26"/>
          <p:cNvGrpSpPr/>
          <p:nvPr/>
        </p:nvGrpSpPr>
        <p:grpSpPr>
          <a:xfrm rot="0">
            <a:off x="13102259" y="651366"/>
            <a:ext cx="4157041" cy="1159526"/>
            <a:chOff x="0" y="0"/>
            <a:chExt cx="5542721" cy="1546035"/>
          </a:xfrm>
        </p:grpSpPr>
        <p:grpSp>
          <p:nvGrpSpPr>
            <p:cNvPr name="Group 27" id="27"/>
            <p:cNvGrpSpPr/>
            <p:nvPr/>
          </p:nvGrpSpPr>
          <p:grpSpPr>
            <a:xfrm rot="0">
              <a:off x="0" y="274223"/>
              <a:ext cx="4521459" cy="979300"/>
              <a:chOff x="0" y="0"/>
              <a:chExt cx="3049088" cy="660400"/>
            </a:xfrm>
          </p:grpSpPr>
          <p:sp>
            <p:nvSpPr>
              <p:cNvPr name="Freeform 28" id="28"/>
              <p:cNvSpPr/>
              <p:nvPr/>
            </p:nvSpPr>
            <p:spPr>
              <a:xfrm flipH="false" flipV="false" rot="0">
                <a:off x="0" y="0"/>
                <a:ext cx="3049088" cy="660400"/>
              </a:xfrm>
              <a:custGeom>
                <a:avLst/>
                <a:gdLst/>
                <a:ahLst/>
                <a:cxnLst/>
                <a:rect r="r" b="b" t="t" l="l"/>
                <a:pathLst>
                  <a:path h="660400" w="3049088">
                    <a:moveTo>
                      <a:pt x="2924628" y="660400"/>
                    </a:moveTo>
                    <a:lnTo>
                      <a:pt x="124460" y="660400"/>
                    </a:lnTo>
                    <a:cubicBezTo>
                      <a:pt x="55880" y="660400"/>
                      <a:pt x="0" y="604520"/>
                      <a:pt x="0" y="535940"/>
                    </a:cubicBezTo>
                    <a:lnTo>
                      <a:pt x="0" y="124460"/>
                    </a:lnTo>
                    <a:cubicBezTo>
                      <a:pt x="0" y="55880"/>
                      <a:pt x="55880" y="0"/>
                      <a:pt x="124460" y="0"/>
                    </a:cubicBezTo>
                    <a:lnTo>
                      <a:pt x="2924628" y="0"/>
                    </a:lnTo>
                    <a:cubicBezTo>
                      <a:pt x="2993208" y="0"/>
                      <a:pt x="3049088" y="55880"/>
                      <a:pt x="3049088" y="124460"/>
                    </a:cubicBezTo>
                    <a:lnTo>
                      <a:pt x="3049088" y="535940"/>
                    </a:lnTo>
                    <a:cubicBezTo>
                      <a:pt x="3049088" y="604520"/>
                      <a:pt x="2993208" y="660400"/>
                      <a:pt x="2924628" y="660400"/>
                    </a:cubicBezTo>
                    <a:close/>
                  </a:path>
                </a:pathLst>
              </a:custGeom>
              <a:solidFill>
                <a:srgbClr val="FFB001"/>
              </a:solidFill>
            </p:spPr>
          </p:sp>
        </p:grpSp>
        <p:grpSp>
          <p:nvGrpSpPr>
            <p:cNvPr name="Group 29" id="29"/>
            <p:cNvGrpSpPr/>
            <p:nvPr/>
          </p:nvGrpSpPr>
          <p:grpSpPr>
            <a:xfrm rot="0">
              <a:off x="3996686" y="0"/>
              <a:ext cx="1546035" cy="1546035"/>
              <a:chOff x="0" y="0"/>
              <a:chExt cx="6350000" cy="6350000"/>
            </a:xfrm>
          </p:grpSpPr>
          <p:sp>
            <p:nvSpPr>
              <p:cNvPr name="Freeform 30" id="3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B001"/>
              </a:solidFill>
            </p:spPr>
          </p:sp>
        </p:grpSp>
        <p:sp>
          <p:nvSpPr>
            <p:cNvPr name="TextBox 31" id="31"/>
            <p:cNvSpPr txBox="true"/>
            <p:nvPr/>
          </p:nvSpPr>
          <p:spPr>
            <a:xfrm rot="0">
              <a:off x="579704" y="297420"/>
              <a:ext cx="3362051" cy="885689"/>
            </a:xfrm>
            <a:prstGeom prst="rect">
              <a:avLst/>
            </a:prstGeom>
          </p:spPr>
          <p:txBody>
            <a:bodyPr anchor="t" rtlCol="false" tIns="0" lIns="0" bIns="0" rIns="0">
              <a:spAutoFit/>
            </a:bodyPr>
            <a:lstStyle/>
            <a:p>
              <a:pPr algn="l">
                <a:lnSpc>
                  <a:spcPts val="2604"/>
                </a:lnSpc>
              </a:pPr>
              <a:r>
                <a:rPr lang="en-US" sz="2368" spc="-23">
                  <a:solidFill>
                    <a:srgbClr val="FFFFFF"/>
                  </a:solidFill>
                  <a:latin typeface="DM Sans Bold"/>
                </a:rPr>
                <a:t>Nina </a:t>
              </a:r>
            </a:p>
            <a:p>
              <a:pPr algn="l" marL="0" indent="0" lvl="0">
                <a:lnSpc>
                  <a:spcPts val="2604"/>
                </a:lnSpc>
              </a:pPr>
              <a:r>
                <a:rPr lang="en-US" sz="2368" spc="-23">
                  <a:solidFill>
                    <a:srgbClr val="FFFFFF"/>
                  </a:solidFill>
                  <a:latin typeface="DM Sans Bold"/>
                </a:rPr>
                <a:t>Ralouje </a:t>
              </a:r>
            </a:p>
          </p:txBody>
        </p:sp>
      </p:grpSp>
      <p:grpSp>
        <p:nvGrpSpPr>
          <p:cNvPr name="Group 32" id="32"/>
          <p:cNvGrpSpPr/>
          <p:nvPr/>
        </p:nvGrpSpPr>
        <p:grpSpPr>
          <a:xfrm rot="0">
            <a:off x="2302778" y="7659006"/>
            <a:ext cx="232337" cy="232337"/>
            <a:chOff x="0" y="0"/>
            <a:chExt cx="6350000" cy="6350000"/>
          </a:xfrm>
        </p:grpSpPr>
        <p:sp>
          <p:nvSpPr>
            <p:cNvPr name="Freeform 33" id="3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34" id="34"/>
          <p:cNvGrpSpPr/>
          <p:nvPr/>
        </p:nvGrpSpPr>
        <p:grpSpPr>
          <a:xfrm rot="0">
            <a:off x="5910095" y="7749181"/>
            <a:ext cx="232337" cy="232337"/>
            <a:chOff x="0" y="0"/>
            <a:chExt cx="6350000" cy="6350000"/>
          </a:xfrm>
        </p:grpSpPr>
        <p:sp>
          <p:nvSpPr>
            <p:cNvPr name="Freeform 35" id="3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36" id="36"/>
          <p:cNvGrpSpPr/>
          <p:nvPr/>
        </p:nvGrpSpPr>
        <p:grpSpPr>
          <a:xfrm rot="0">
            <a:off x="9571740" y="7775174"/>
            <a:ext cx="232337" cy="232337"/>
            <a:chOff x="0" y="0"/>
            <a:chExt cx="6350000" cy="6350000"/>
          </a:xfrm>
        </p:grpSpPr>
        <p:sp>
          <p:nvSpPr>
            <p:cNvPr name="Freeform 37" id="3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38" id="38"/>
          <p:cNvGrpSpPr/>
          <p:nvPr/>
        </p:nvGrpSpPr>
        <p:grpSpPr>
          <a:xfrm rot="0">
            <a:off x="12600421" y="7958446"/>
            <a:ext cx="232337" cy="232337"/>
            <a:chOff x="0" y="0"/>
            <a:chExt cx="6350000" cy="6350000"/>
          </a:xfrm>
        </p:grpSpPr>
        <p:sp>
          <p:nvSpPr>
            <p:cNvPr name="Freeform 39" id="3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grpSp>
        <p:nvGrpSpPr>
          <p:cNvPr name="Group 40" id="40"/>
          <p:cNvGrpSpPr/>
          <p:nvPr/>
        </p:nvGrpSpPr>
        <p:grpSpPr>
          <a:xfrm rot="0">
            <a:off x="15815422" y="7749181"/>
            <a:ext cx="232337" cy="232337"/>
            <a:chOff x="0" y="0"/>
            <a:chExt cx="6350000" cy="6350000"/>
          </a:xfrm>
        </p:grpSpPr>
        <p:sp>
          <p:nvSpPr>
            <p:cNvPr name="Freeform 41" id="4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AutoShape 42" id="42"/>
          <p:cNvSpPr/>
          <p:nvPr/>
        </p:nvSpPr>
        <p:spPr>
          <a:xfrm>
            <a:off x="2535115" y="7775174"/>
            <a:ext cx="3375018" cy="87176"/>
          </a:xfrm>
          <a:prstGeom prst="line">
            <a:avLst/>
          </a:prstGeom>
          <a:ln cap="flat" w="47625">
            <a:solidFill>
              <a:srgbClr val="FFFFFF"/>
            </a:solidFill>
            <a:prstDash val="solid"/>
            <a:headEnd type="none" len="sm" w="sm"/>
            <a:tailEnd type="none" len="sm" w="sm"/>
          </a:ln>
        </p:spPr>
      </p:sp>
      <p:sp>
        <p:nvSpPr>
          <p:cNvPr name="AutoShape 43" id="43"/>
          <p:cNvSpPr/>
          <p:nvPr/>
        </p:nvSpPr>
        <p:spPr>
          <a:xfrm>
            <a:off x="6142429" y="7866174"/>
            <a:ext cx="3429314" cy="24344"/>
          </a:xfrm>
          <a:prstGeom prst="line">
            <a:avLst/>
          </a:prstGeom>
          <a:ln cap="flat" w="47625">
            <a:solidFill>
              <a:srgbClr val="FFFFFF"/>
            </a:solidFill>
            <a:prstDash val="solid"/>
            <a:headEnd type="none" len="sm" w="sm"/>
            <a:tailEnd type="none" len="sm" w="sm"/>
          </a:ln>
        </p:spPr>
      </p:sp>
      <p:sp>
        <p:nvSpPr>
          <p:cNvPr name="AutoShape 44" id="44"/>
          <p:cNvSpPr/>
          <p:nvPr/>
        </p:nvSpPr>
        <p:spPr>
          <a:xfrm>
            <a:off x="9803869" y="7898360"/>
            <a:ext cx="2796760" cy="169238"/>
          </a:xfrm>
          <a:prstGeom prst="line">
            <a:avLst/>
          </a:prstGeom>
          <a:ln cap="flat" w="47625">
            <a:solidFill>
              <a:srgbClr val="FFFFFF"/>
            </a:solidFill>
            <a:prstDash val="solid"/>
            <a:headEnd type="none" len="sm" w="sm"/>
            <a:tailEnd type="none" len="sm" w="sm"/>
          </a:ln>
        </p:spPr>
      </p:sp>
      <p:sp>
        <p:nvSpPr>
          <p:cNvPr name="AutoShape 45" id="45"/>
          <p:cNvSpPr/>
          <p:nvPr/>
        </p:nvSpPr>
        <p:spPr>
          <a:xfrm flipV="true">
            <a:off x="12832517" y="7872896"/>
            <a:ext cx="2983147" cy="194174"/>
          </a:xfrm>
          <a:prstGeom prst="line">
            <a:avLst/>
          </a:prstGeom>
          <a:ln cap="flat" w="47625">
            <a:solidFill>
              <a:srgbClr val="FFFFFF"/>
            </a:solidFill>
            <a:prstDash val="solid"/>
            <a:headEnd type="none" len="sm" w="sm"/>
            <a:tailEnd type="none" len="sm" w="sm"/>
          </a:ln>
        </p:spPr>
      </p:sp>
      <p:sp>
        <p:nvSpPr>
          <p:cNvPr name="Freeform 46" id="46"/>
          <p:cNvSpPr/>
          <p:nvPr/>
        </p:nvSpPr>
        <p:spPr>
          <a:xfrm flipH="false" flipV="false" rot="0">
            <a:off x="2323239" y="7934326"/>
            <a:ext cx="423752" cy="335920"/>
          </a:xfrm>
          <a:custGeom>
            <a:avLst/>
            <a:gdLst/>
            <a:ahLst/>
            <a:cxnLst/>
            <a:rect r="r" b="b" t="t" l="l"/>
            <a:pathLst>
              <a:path h="335920" w="423752">
                <a:moveTo>
                  <a:pt x="0" y="0"/>
                </a:moveTo>
                <a:lnTo>
                  <a:pt x="423752" y="0"/>
                </a:lnTo>
                <a:lnTo>
                  <a:pt x="423752" y="335920"/>
                </a:lnTo>
                <a:lnTo>
                  <a:pt x="0" y="3359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47" id="47"/>
          <p:cNvSpPr txBox="true"/>
          <p:nvPr/>
        </p:nvSpPr>
        <p:spPr>
          <a:xfrm rot="-5400000">
            <a:off x="904178" y="6804580"/>
            <a:ext cx="1299731" cy="264260"/>
          </a:xfrm>
          <a:prstGeom prst="rect">
            <a:avLst/>
          </a:prstGeom>
        </p:spPr>
        <p:txBody>
          <a:bodyPr anchor="t" rtlCol="false" tIns="0" lIns="0" bIns="0" rIns="0">
            <a:spAutoFit/>
          </a:bodyPr>
          <a:lstStyle/>
          <a:p>
            <a:pPr algn="ctr">
              <a:lnSpc>
                <a:spcPts val="2234"/>
              </a:lnSpc>
            </a:pPr>
            <a:r>
              <a:rPr lang="en-US" sz="1596">
                <a:solidFill>
                  <a:srgbClr val="FFFFFF"/>
                </a:solidFill>
                <a:latin typeface="Open Sans"/>
              </a:rPr>
              <a:t>Emotions</a:t>
            </a:r>
          </a:p>
        </p:txBody>
      </p:sp>
      <p:sp>
        <p:nvSpPr>
          <p:cNvPr name="TextBox 48" id="48"/>
          <p:cNvSpPr txBox="true"/>
          <p:nvPr/>
        </p:nvSpPr>
        <p:spPr>
          <a:xfrm rot="-5400000">
            <a:off x="1169780" y="4173854"/>
            <a:ext cx="745034" cy="264159"/>
          </a:xfrm>
          <a:prstGeom prst="rect">
            <a:avLst/>
          </a:prstGeom>
        </p:spPr>
        <p:txBody>
          <a:bodyPr anchor="t" rtlCol="false" tIns="0" lIns="0" bIns="0" rIns="0">
            <a:spAutoFit/>
          </a:bodyPr>
          <a:lstStyle/>
          <a:p>
            <a:pPr algn="ctr">
              <a:lnSpc>
                <a:spcPts val="2240"/>
              </a:lnSpc>
            </a:pPr>
            <a:r>
              <a:rPr lang="en-US" sz="1600">
                <a:solidFill>
                  <a:srgbClr val="FFFFFF"/>
                </a:solidFill>
                <a:latin typeface="Open Sans"/>
              </a:rPr>
              <a:t>Actions</a:t>
            </a:r>
          </a:p>
        </p:txBody>
      </p:sp>
      <p:sp>
        <p:nvSpPr>
          <p:cNvPr name="TextBox 49" id="49"/>
          <p:cNvSpPr txBox="true"/>
          <p:nvPr/>
        </p:nvSpPr>
        <p:spPr>
          <a:xfrm rot="-5400000">
            <a:off x="959368" y="5488442"/>
            <a:ext cx="1165857" cy="264159"/>
          </a:xfrm>
          <a:prstGeom prst="rect">
            <a:avLst/>
          </a:prstGeom>
        </p:spPr>
        <p:txBody>
          <a:bodyPr anchor="t" rtlCol="false" tIns="0" lIns="0" bIns="0" rIns="0">
            <a:spAutoFit/>
          </a:bodyPr>
          <a:lstStyle/>
          <a:p>
            <a:pPr algn="ctr">
              <a:lnSpc>
                <a:spcPts val="2240"/>
              </a:lnSpc>
            </a:pPr>
            <a:r>
              <a:rPr lang="en-US" sz="1600">
                <a:solidFill>
                  <a:srgbClr val="FFFFFF"/>
                </a:solidFill>
                <a:latin typeface="Open Sans"/>
              </a:rPr>
              <a:t>Pensées</a:t>
            </a:r>
          </a:p>
        </p:txBody>
      </p:sp>
      <p:sp>
        <p:nvSpPr>
          <p:cNvPr name="TextBox 50" id="50"/>
          <p:cNvSpPr txBox="true"/>
          <p:nvPr/>
        </p:nvSpPr>
        <p:spPr>
          <a:xfrm rot="-5400000">
            <a:off x="990427" y="9138984"/>
            <a:ext cx="1105872" cy="238632"/>
          </a:xfrm>
          <a:prstGeom prst="rect">
            <a:avLst/>
          </a:prstGeom>
        </p:spPr>
        <p:txBody>
          <a:bodyPr anchor="t" rtlCol="false" tIns="0" lIns="0" bIns="0" rIns="0">
            <a:spAutoFit/>
          </a:bodyPr>
          <a:lstStyle/>
          <a:p>
            <a:pPr algn="ctr">
              <a:lnSpc>
                <a:spcPts val="1901"/>
              </a:lnSpc>
            </a:pPr>
            <a:r>
              <a:rPr lang="en-US" sz="1358">
                <a:solidFill>
                  <a:srgbClr val="FFFFFF"/>
                </a:solidFill>
                <a:latin typeface="Open Sans"/>
              </a:rPr>
              <a:t>Opportunités</a:t>
            </a:r>
          </a:p>
        </p:txBody>
      </p:sp>
      <p:sp>
        <p:nvSpPr>
          <p:cNvPr name="TextBox 51" id="51"/>
          <p:cNvSpPr txBox="true"/>
          <p:nvPr/>
        </p:nvSpPr>
        <p:spPr>
          <a:xfrm rot="-5400000">
            <a:off x="1101196" y="7896655"/>
            <a:ext cx="882203" cy="240765"/>
          </a:xfrm>
          <a:prstGeom prst="rect">
            <a:avLst/>
          </a:prstGeom>
        </p:spPr>
        <p:txBody>
          <a:bodyPr anchor="t" rtlCol="false" tIns="0" lIns="0" bIns="0" rIns="0">
            <a:spAutoFit/>
          </a:bodyPr>
          <a:lstStyle/>
          <a:p>
            <a:pPr algn="ctr">
              <a:lnSpc>
                <a:spcPts val="1954"/>
              </a:lnSpc>
            </a:pPr>
            <a:r>
              <a:rPr lang="en-US" sz="1396">
                <a:solidFill>
                  <a:srgbClr val="FFFFFF"/>
                </a:solidFill>
                <a:latin typeface="Open Sans"/>
              </a:rPr>
              <a:t>Emotions</a:t>
            </a:r>
          </a:p>
        </p:txBody>
      </p:sp>
      <p:grpSp>
        <p:nvGrpSpPr>
          <p:cNvPr name="Group 52" id="52"/>
          <p:cNvGrpSpPr/>
          <p:nvPr/>
        </p:nvGrpSpPr>
        <p:grpSpPr>
          <a:xfrm rot="0">
            <a:off x="2304883" y="5135649"/>
            <a:ext cx="2748910" cy="969746"/>
            <a:chOff x="0" y="0"/>
            <a:chExt cx="2708551" cy="955508"/>
          </a:xfrm>
        </p:grpSpPr>
        <p:sp>
          <p:nvSpPr>
            <p:cNvPr name="Freeform 53" id="53"/>
            <p:cNvSpPr/>
            <p:nvPr/>
          </p:nvSpPr>
          <p:spPr>
            <a:xfrm flipH="false" flipV="false" rot="0">
              <a:off x="0" y="0"/>
              <a:ext cx="2708551" cy="955508"/>
            </a:xfrm>
            <a:custGeom>
              <a:avLst/>
              <a:gdLst/>
              <a:ahLst/>
              <a:cxnLst/>
              <a:rect r="r" b="b" t="t" l="l"/>
              <a:pathLst>
                <a:path h="955508" w="2708551">
                  <a:moveTo>
                    <a:pt x="0" y="0"/>
                  </a:moveTo>
                  <a:lnTo>
                    <a:pt x="2708551" y="0"/>
                  </a:lnTo>
                  <a:lnTo>
                    <a:pt x="2708551" y="955508"/>
                  </a:lnTo>
                  <a:lnTo>
                    <a:pt x="0" y="955508"/>
                  </a:lnTo>
                  <a:close/>
                </a:path>
              </a:pathLst>
            </a:custGeom>
            <a:solidFill>
              <a:srgbClr val="FFF5C3"/>
            </a:solidFill>
          </p:spPr>
        </p:sp>
        <p:sp>
          <p:nvSpPr>
            <p:cNvPr name="TextBox 54" id="54"/>
            <p:cNvSpPr txBox="true"/>
            <p:nvPr/>
          </p:nvSpPr>
          <p:spPr>
            <a:xfrm>
              <a:off x="0" y="9525"/>
              <a:ext cx="2708551" cy="945983"/>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pense à sa journée et les tâches qu'elle doit réaliser pour ses enfants. Elle réfléchit également à ce qu'elle va devoir préparer comme repas le soir.</a:t>
              </a:r>
            </a:p>
          </p:txBody>
        </p:sp>
      </p:grpSp>
      <p:grpSp>
        <p:nvGrpSpPr>
          <p:cNvPr name="Group 55" id="55"/>
          <p:cNvGrpSpPr/>
          <p:nvPr/>
        </p:nvGrpSpPr>
        <p:grpSpPr>
          <a:xfrm rot="0">
            <a:off x="2302778" y="8609288"/>
            <a:ext cx="2748910" cy="1052858"/>
            <a:chOff x="0" y="0"/>
            <a:chExt cx="2708551" cy="1037400"/>
          </a:xfrm>
        </p:grpSpPr>
        <p:sp>
          <p:nvSpPr>
            <p:cNvPr name="Freeform 56" id="56"/>
            <p:cNvSpPr/>
            <p:nvPr/>
          </p:nvSpPr>
          <p:spPr>
            <a:xfrm flipH="false" flipV="false" rot="0">
              <a:off x="0" y="0"/>
              <a:ext cx="2708551" cy="1037400"/>
            </a:xfrm>
            <a:custGeom>
              <a:avLst/>
              <a:gdLst/>
              <a:ahLst/>
              <a:cxnLst/>
              <a:rect r="r" b="b" t="t" l="l"/>
              <a:pathLst>
                <a:path h="1037400" w="2708551">
                  <a:moveTo>
                    <a:pt x="0" y="0"/>
                  </a:moveTo>
                  <a:lnTo>
                    <a:pt x="2708551" y="0"/>
                  </a:lnTo>
                  <a:lnTo>
                    <a:pt x="2708551" y="1037400"/>
                  </a:lnTo>
                  <a:lnTo>
                    <a:pt x="0" y="1037400"/>
                  </a:lnTo>
                  <a:close/>
                </a:path>
              </a:pathLst>
            </a:custGeom>
            <a:solidFill>
              <a:srgbClr val="FFF5C3"/>
            </a:solidFill>
          </p:spPr>
        </p:sp>
        <p:sp>
          <p:nvSpPr>
            <p:cNvPr name="TextBox 57" id="57"/>
            <p:cNvSpPr txBox="true"/>
            <p:nvPr/>
          </p:nvSpPr>
          <p:spPr>
            <a:xfrm>
              <a:off x="0" y="9525"/>
              <a:ext cx="2708551" cy="1027875"/>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Faire une playlist matinale pour les enfants avec la fonctionnalité “création de playlist”.</a:t>
              </a:r>
            </a:p>
          </p:txBody>
        </p:sp>
      </p:grpSp>
      <p:grpSp>
        <p:nvGrpSpPr>
          <p:cNvPr name="Group 58" id="58"/>
          <p:cNvGrpSpPr/>
          <p:nvPr/>
        </p:nvGrpSpPr>
        <p:grpSpPr>
          <a:xfrm rot="0">
            <a:off x="5260426" y="6441291"/>
            <a:ext cx="2789760" cy="990840"/>
            <a:chOff x="0" y="0"/>
            <a:chExt cx="2748801" cy="976292"/>
          </a:xfrm>
        </p:grpSpPr>
        <p:sp>
          <p:nvSpPr>
            <p:cNvPr name="Freeform 59" id="59"/>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60" id="60"/>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est neutre. Elle est un peu stressée car elle a peur que ses enfants soient en retard avec les embouteillages du matin. Mais, elle reste neutre. Elle écoute la musique qui passe avec ses enfants..</a:t>
              </a:r>
            </a:p>
          </p:txBody>
        </p:sp>
      </p:grpSp>
      <p:grpSp>
        <p:nvGrpSpPr>
          <p:cNvPr name="Group 61" id="61"/>
          <p:cNvGrpSpPr/>
          <p:nvPr/>
        </p:nvGrpSpPr>
        <p:grpSpPr>
          <a:xfrm rot="0">
            <a:off x="5310968" y="5075207"/>
            <a:ext cx="2789760" cy="990840"/>
            <a:chOff x="0" y="0"/>
            <a:chExt cx="2748801" cy="976292"/>
          </a:xfrm>
        </p:grpSpPr>
        <p:sp>
          <p:nvSpPr>
            <p:cNvPr name="Freeform 62" id="62"/>
            <p:cNvSpPr/>
            <p:nvPr/>
          </p:nvSpPr>
          <p:spPr>
            <a:xfrm flipH="false" flipV="false" rot="0">
              <a:off x="0" y="0"/>
              <a:ext cx="2748801" cy="976292"/>
            </a:xfrm>
            <a:custGeom>
              <a:avLst/>
              <a:gdLst/>
              <a:ahLst/>
              <a:cxnLst/>
              <a:rect r="r" b="b" t="t" l="l"/>
              <a:pathLst>
                <a:path h="976292" w="2748801">
                  <a:moveTo>
                    <a:pt x="0" y="0"/>
                  </a:moveTo>
                  <a:lnTo>
                    <a:pt x="2748801" y="0"/>
                  </a:lnTo>
                  <a:lnTo>
                    <a:pt x="2748801" y="976292"/>
                  </a:lnTo>
                  <a:lnTo>
                    <a:pt x="0" y="976292"/>
                  </a:lnTo>
                  <a:close/>
                </a:path>
              </a:pathLst>
            </a:custGeom>
            <a:solidFill>
              <a:srgbClr val="D5FDDB"/>
            </a:solidFill>
          </p:spPr>
        </p:sp>
        <p:sp>
          <p:nvSpPr>
            <p:cNvPr name="TextBox 63" id="63"/>
            <p:cNvSpPr txBox="true"/>
            <p:nvPr/>
          </p:nvSpPr>
          <p:spPr>
            <a:xfrm>
              <a:off x="0" y="9525"/>
              <a:ext cx="2748801" cy="96676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pense aux missions qu'elle va devoir réaliser à son travail après avoir déposé ses enfants à l'école. Elle se demande également s’il y aura des embouteillages sur la route pour aller au travail.</a:t>
              </a:r>
            </a:p>
          </p:txBody>
        </p:sp>
      </p:grpSp>
      <p:grpSp>
        <p:nvGrpSpPr>
          <p:cNvPr name="Group 64" id="64"/>
          <p:cNvGrpSpPr/>
          <p:nvPr/>
        </p:nvGrpSpPr>
        <p:grpSpPr>
          <a:xfrm rot="0">
            <a:off x="5310968" y="8631384"/>
            <a:ext cx="2789760" cy="843089"/>
            <a:chOff x="0" y="0"/>
            <a:chExt cx="2748801" cy="830711"/>
          </a:xfrm>
        </p:grpSpPr>
        <p:sp>
          <p:nvSpPr>
            <p:cNvPr name="Freeform 65" id="65"/>
            <p:cNvSpPr/>
            <p:nvPr/>
          </p:nvSpPr>
          <p:spPr>
            <a:xfrm flipH="false" flipV="false" rot="0">
              <a:off x="0" y="0"/>
              <a:ext cx="2748801" cy="830711"/>
            </a:xfrm>
            <a:custGeom>
              <a:avLst/>
              <a:gdLst/>
              <a:ahLst/>
              <a:cxnLst/>
              <a:rect r="r" b="b" t="t" l="l"/>
              <a:pathLst>
                <a:path h="830711" w="2748801">
                  <a:moveTo>
                    <a:pt x="0" y="0"/>
                  </a:moveTo>
                  <a:lnTo>
                    <a:pt x="2748801" y="0"/>
                  </a:lnTo>
                  <a:lnTo>
                    <a:pt x="2748801" y="830711"/>
                  </a:lnTo>
                  <a:lnTo>
                    <a:pt x="0" y="830711"/>
                  </a:lnTo>
                  <a:close/>
                </a:path>
              </a:pathLst>
            </a:custGeom>
            <a:solidFill>
              <a:srgbClr val="D5FDDB"/>
            </a:solidFill>
          </p:spPr>
        </p:sp>
        <p:sp>
          <p:nvSpPr>
            <p:cNvPr name="TextBox 66" id="66"/>
            <p:cNvSpPr txBox="true"/>
            <p:nvPr/>
          </p:nvSpPr>
          <p:spPr>
            <a:xfrm>
              <a:off x="0" y="9525"/>
              <a:ext cx="2748801" cy="82118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Écouter la musique en Bluetooth est une fonctionnalité qu'elle apprécie car elle peut avoir un son distribué dans sa voiture. Ses enfants écoutent le son avec une très bonne qualité sonore.  </a:t>
              </a:r>
            </a:p>
          </p:txBody>
        </p:sp>
      </p:grpSp>
      <p:grpSp>
        <p:nvGrpSpPr>
          <p:cNvPr name="Group 67" id="67"/>
          <p:cNvGrpSpPr/>
          <p:nvPr/>
        </p:nvGrpSpPr>
        <p:grpSpPr>
          <a:xfrm rot="0">
            <a:off x="8427183" y="5143500"/>
            <a:ext cx="2753789" cy="922547"/>
            <a:chOff x="0" y="0"/>
            <a:chExt cx="2713359" cy="909002"/>
          </a:xfrm>
        </p:grpSpPr>
        <p:sp>
          <p:nvSpPr>
            <p:cNvPr name="Freeform 68" id="68"/>
            <p:cNvSpPr/>
            <p:nvPr/>
          </p:nvSpPr>
          <p:spPr>
            <a:xfrm flipH="false" flipV="false" rot="0">
              <a:off x="0" y="0"/>
              <a:ext cx="2713359" cy="909002"/>
            </a:xfrm>
            <a:custGeom>
              <a:avLst/>
              <a:gdLst/>
              <a:ahLst/>
              <a:cxnLst/>
              <a:rect r="r" b="b" t="t" l="l"/>
              <a:pathLst>
                <a:path h="909002" w="2713359">
                  <a:moveTo>
                    <a:pt x="0" y="0"/>
                  </a:moveTo>
                  <a:lnTo>
                    <a:pt x="2713359" y="0"/>
                  </a:lnTo>
                  <a:lnTo>
                    <a:pt x="2713359" y="909002"/>
                  </a:lnTo>
                  <a:lnTo>
                    <a:pt x="0" y="909002"/>
                  </a:lnTo>
                  <a:close/>
                </a:path>
              </a:pathLst>
            </a:custGeom>
            <a:solidFill>
              <a:srgbClr val="BFE4FF"/>
            </a:solidFill>
          </p:spPr>
        </p:sp>
        <p:sp>
          <p:nvSpPr>
            <p:cNvPr name="TextBox 69" id="69"/>
            <p:cNvSpPr txBox="true"/>
            <p:nvPr/>
          </p:nvSpPr>
          <p:spPr>
            <a:xfrm>
              <a:off x="0" y="9525"/>
              <a:ext cx="2713359" cy="899477"/>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commence à réfléchir à sa journée et à ce qui s'est passé en écoutant sa musique. Elle pense également à rien du tout car elle fait le vide. Elle se détend et voyage à travers la musique.</a:t>
              </a:r>
            </a:p>
          </p:txBody>
        </p:sp>
      </p:grpSp>
      <p:grpSp>
        <p:nvGrpSpPr>
          <p:cNvPr name="Group 70" id="70"/>
          <p:cNvGrpSpPr/>
          <p:nvPr/>
        </p:nvGrpSpPr>
        <p:grpSpPr>
          <a:xfrm rot="0">
            <a:off x="8427183" y="6422681"/>
            <a:ext cx="2753789" cy="797393"/>
            <a:chOff x="0" y="0"/>
            <a:chExt cx="2713359" cy="785686"/>
          </a:xfrm>
        </p:grpSpPr>
        <p:sp>
          <p:nvSpPr>
            <p:cNvPr name="Freeform 71" id="71"/>
            <p:cNvSpPr/>
            <p:nvPr/>
          </p:nvSpPr>
          <p:spPr>
            <a:xfrm flipH="false" flipV="false" rot="0">
              <a:off x="0" y="0"/>
              <a:ext cx="2713359" cy="785686"/>
            </a:xfrm>
            <a:custGeom>
              <a:avLst/>
              <a:gdLst/>
              <a:ahLst/>
              <a:cxnLst/>
              <a:rect r="r" b="b" t="t" l="l"/>
              <a:pathLst>
                <a:path h="785686" w="2713359">
                  <a:moveTo>
                    <a:pt x="0" y="0"/>
                  </a:moveTo>
                  <a:lnTo>
                    <a:pt x="2713359" y="0"/>
                  </a:lnTo>
                  <a:lnTo>
                    <a:pt x="2713359" y="785686"/>
                  </a:lnTo>
                  <a:lnTo>
                    <a:pt x="0" y="785686"/>
                  </a:lnTo>
                  <a:close/>
                </a:path>
              </a:pathLst>
            </a:custGeom>
            <a:solidFill>
              <a:srgbClr val="BFE4FF"/>
            </a:solidFill>
          </p:spPr>
        </p:sp>
        <p:sp>
          <p:nvSpPr>
            <p:cNvPr name="TextBox 72" id="72"/>
            <p:cNvSpPr txBox="true"/>
            <p:nvPr/>
          </p:nvSpPr>
          <p:spPr>
            <a:xfrm>
              <a:off x="0" y="9525"/>
              <a:ext cx="2713359" cy="776161"/>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est détendue et très reposée. Elle ne pense plus à rien du tout. C'est en quelque sorte son plaisir de la journée.</a:t>
              </a:r>
            </a:p>
          </p:txBody>
        </p:sp>
      </p:grpSp>
      <p:grpSp>
        <p:nvGrpSpPr>
          <p:cNvPr name="Group 73" id="73"/>
          <p:cNvGrpSpPr/>
          <p:nvPr/>
        </p:nvGrpSpPr>
        <p:grpSpPr>
          <a:xfrm rot="0">
            <a:off x="8357903" y="8581368"/>
            <a:ext cx="2753789" cy="1332063"/>
            <a:chOff x="0" y="0"/>
            <a:chExt cx="2713359" cy="1312506"/>
          </a:xfrm>
        </p:grpSpPr>
        <p:sp>
          <p:nvSpPr>
            <p:cNvPr name="Freeform 74" id="74"/>
            <p:cNvSpPr/>
            <p:nvPr/>
          </p:nvSpPr>
          <p:spPr>
            <a:xfrm flipH="false" flipV="false" rot="0">
              <a:off x="0" y="0"/>
              <a:ext cx="2713359" cy="1312506"/>
            </a:xfrm>
            <a:custGeom>
              <a:avLst/>
              <a:gdLst/>
              <a:ahLst/>
              <a:cxnLst/>
              <a:rect r="r" b="b" t="t" l="l"/>
              <a:pathLst>
                <a:path h="1312506" w="2713359">
                  <a:moveTo>
                    <a:pt x="0" y="0"/>
                  </a:moveTo>
                  <a:lnTo>
                    <a:pt x="2713359" y="0"/>
                  </a:lnTo>
                  <a:lnTo>
                    <a:pt x="2713359" y="1312506"/>
                  </a:lnTo>
                  <a:lnTo>
                    <a:pt x="0" y="1312506"/>
                  </a:lnTo>
                  <a:close/>
                </a:path>
              </a:pathLst>
            </a:custGeom>
            <a:solidFill>
              <a:srgbClr val="BFE4FF"/>
            </a:solidFill>
          </p:spPr>
        </p:sp>
        <p:sp>
          <p:nvSpPr>
            <p:cNvPr name="TextBox 75" id="75"/>
            <p:cNvSpPr txBox="true"/>
            <p:nvPr/>
          </p:nvSpPr>
          <p:spPr>
            <a:xfrm>
              <a:off x="0" y="9525"/>
              <a:ext cx="2713359" cy="1302981"/>
            </a:xfrm>
            <a:prstGeom prst="rect">
              <a:avLst/>
            </a:prstGeom>
          </p:spPr>
          <p:txBody>
            <a:bodyPr anchor="ctr" rtlCol="false" tIns="50800" lIns="50800" bIns="50800" rIns="50800"/>
            <a:lstStyle/>
            <a:p>
              <a:pPr algn="ctr">
                <a:lnSpc>
                  <a:spcPts val="1199"/>
                </a:lnSpc>
              </a:pPr>
              <a:r>
                <a:rPr lang="en-US" sz="999" spc="42">
                  <a:solidFill>
                    <a:srgbClr val="000000"/>
                  </a:solidFill>
                  <a:latin typeface="DM Sans"/>
                </a:rPr>
                <a:t>Rajouter des playlist à mixer avec des podcasts et du contenu musical. Les podcasts sur Spotify peuvent être des sonorités qui dure plus de quatre heures. Gérer cette fonctionnalité afin que ses podcasts soient plusieurs musiques de durée différente. Mettre ses musiques dans des playlists.</a:t>
              </a:r>
            </a:p>
          </p:txBody>
        </p:sp>
      </p:grpSp>
      <p:grpSp>
        <p:nvGrpSpPr>
          <p:cNvPr name="Group 76" id="76"/>
          <p:cNvGrpSpPr/>
          <p:nvPr/>
        </p:nvGrpSpPr>
        <p:grpSpPr>
          <a:xfrm rot="0">
            <a:off x="11523707" y="8631384"/>
            <a:ext cx="2618102" cy="991508"/>
            <a:chOff x="0" y="0"/>
            <a:chExt cx="2579663" cy="976951"/>
          </a:xfrm>
        </p:grpSpPr>
        <p:sp>
          <p:nvSpPr>
            <p:cNvPr name="Freeform 77" id="77"/>
            <p:cNvSpPr/>
            <p:nvPr/>
          </p:nvSpPr>
          <p:spPr>
            <a:xfrm flipH="false" flipV="false" rot="0">
              <a:off x="0" y="0"/>
              <a:ext cx="2579663" cy="976951"/>
            </a:xfrm>
            <a:custGeom>
              <a:avLst/>
              <a:gdLst/>
              <a:ahLst/>
              <a:cxnLst/>
              <a:rect r="r" b="b" t="t" l="l"/>
              <a:pathLst>
                <a:path h="976951" w="2579663">
                  <a:moveTo>
                    <a:pt x="0" y="0"/>
                  </a:moveTo>
                  <a:lnTo>
                    <a:pt x="2579663" y="0"/>
                  </a:lnTo>
                  <a:lnTo>
                    <a:pt x="2579663" y="976951"/>
                  </a:lnTo>
                  <a:lnTo>
                    <a:pt x="0" y="976951"/>
                  </a:lnTo>
                  <a:close/>
                </a:path>
              </a:pathLst>
            </a:custGeom>
            <a:solidFill>
              <a:srgbClr val="F4592F"/>
            </a:solidFill>
          </p:spPr>
        </p:sp>
        <p:sp>
          <p:nvSpPr>
            <p:cNvPr name="TextBox 78" id="78"/>
            <p:cNvSpPr txBox="true"/>
            <p:nvPr/>
          </p:nvSpPr>
          <p:spPr>
            <a:xfrm>
              <a:off x="0" y="9525"/>
              <a:ext cx="2579663" cy="96742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Proposer une fonctionnalité afin de permettre aux utilisateurs de poser des questions sous des podcasts. Lancer une fonctionnalité FAQ pour que les utilisateurs posent leurs questions sous les podcasts.</a:t>
              </a:r>
            </a:p>
          </p:txBody>
        </p:sp>
      </p:grpSp>
      <p:grpSp>
        <p:nvGrpSpPr>
          <p:cNvPr name="Group 79" id="79"/>
          <p:cNvGrpSpPr/>
          <p:nvPr/>
        </p:nvGrpSpPr>
        <p:grpSpPr>
          <a:xfrm rot="0">
            <a:off x="11412867" y="4910577"/>
            <a:ext cx="2839781" cy="1290056"/>
            <a:chOff x="0" y="0"/>
            <a:chExt cx="2798088" cy="1271115"/>
          </a:xfrm>
        </p:grpSpPr>
        <p:sp>
          <p:nvSpPr>
            <p:cNvPr name="Freeform 80" id="80"/>
            <p:cNvSpPr/>
            <p:nvPr/>
          </p:nvSpPr>
          <p:spPr>
            <a:xfrm flipH="false" flipV="false" rot="0">
              <a:off x="0" y="0"/>
              <a:ext cx="2798088" cy="1271115"/>
            </a:xfrm>
            <a:custGeom>
              <a:avLst/>
              <a:gdLst/>
              <a:ahLst/>
              <a:cxnLst/>
              <a:rect r="r" b="b" t="t" l="l"/>
              <a:pathLst>
                <a:path h="1271115" w="2798088">
                  <a:moveTo>
                    <a:pt x="0" y="0"/>
                  </a:moveTo>
                  <a:lnTo>
                    <a:pt x="2798088" y="0"/>
                  </a:lnTo>
                  <a:lnTo>
                    <a:pt x="2798088" y="1271115"/>
                  </a:lnTo>
                  <a:lnTo>
                    <a:pt x="0" y="1271115"/>
                  </a:lnTo>
                  <a:close/>
                </a:path>
              </a:pathLst>
            </a:custGeom>
            <a:solidFill>
              <a:srgbClr val="F4592F"/>
            </a:solidFill>
          </p:spPr>
        </p:sp>
        <p:sp>
          <p:nvSpPr>
            <p:cNvPr name="TextBox 81" id="81"/>
            <p:cNvSpPr txBox="true"/>
            <p:nvPr/>
          </p:nvSpPr>
          <p:spPr>
            <a:xfrm>
              <a:off x="0" y="9525"/>
              <a:ext cx="2798088" cy="1261590"/>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se dit que ce serait super d'avoir une option avec des chaînes de podcast où elle poserait des questions au moment du podcast. Lorsque quelqu'un est en train de faire une recette, elle aimerait poser des questions sur les ingrédients. Elle aimerait rajouter des commentaires sur les podcasts pour pouvoir poser ses questions.</a:t>
              </a:r>
            </a:p>
          </p:txBody>
        </p:sp>
      </p:grpSp>
      <p:grpSp>
        <p:nvGrpSpPr>
          <p:cNvPr name="Group 82" id="82"/>
          <p:cNvGrpSpPr/>
          <p:nvPr/>
        </p:nvGrpSpPr>
        <p:grpSpPr>
          <a:xfrm rot="0">
            <a:off x="11478852" y="6435035"/>
            <a:ext cx="2618102" cy="1003352"/>
            <a:chOff x="0" y="0"/>
            <a:chExt cx="2579663" cy="988621"/>
          </a:xfrm>
        </p:grpSpPr>
        <p:sp>
          <p:nvSpPr>
            <p:cNvPr name="Freeform 83" id="83"/>
            <p:cNvSpPr/>
            <p:nvPr/>
          </p:nvSpPr>
          <p:spPr>
            <a:xfrm flipH="false" flipV="false" rot="0">
              <a:off x="0" y="0"/>
              <a:ext cx="2579663" cy="988621"/>
            </a:xfrm>
            <a:custGeom>
              <a:avLst/>
              <a:gdLst/>
              <a:ahLst/>
              <a:cxnLst/>
              <a:rect r="r" b="b" t="t" l="l"/>
              <a:pathLst>
                <a:path h="988621" w="2579663">
                  <a:moveTo>
                    <a:pt x="0" y="0"/>
                  </a:moveTo>
                  <a:lnTo>
                    <a:pt x="2579663" y="0"/>
                  </a:lnTo>
                  <a:lnTo>
                    <a:pt x="2579663" y="988621"/>
                  </a:lnTo>
                  <a:lnTo>
                    <a:pt x="0" y="988621"/>
                  </a:lnTo>
                  <a:close/>
                </a:path>
              </a:pathLst>
            </a:custGeom>
            <a:solidFill>
              <a:srgbClr val="F4592F"/>
            </a:solidFill>
          </p:spPr>
        </p:sp>
        <p:sp>
          <p:nvSpPr>
            <p:cNvPr name="TextBox 84" id="84"/>
            <p:cNvSpPr txBox="true"/>
            <p:nvPr/>
          </p:nvSpPr>
          <p:spPr>
            <a:xfrm>
              <a:off x="0" y="9525"/>
              <a:ext cx="2579663" cy="979096"/>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Elle est extrêmement heureuse de pouvoir réaliser les recettes des podcasts. Cependant elle pose quelques questions sur ses plats. Lorsqu'elle réalise une recette. Elle ne peut pas les poser. Cela engendre un peu de frustration en elle.</a:t>
              </a:r>
            </a:p>
          </p:txBody>
        </p:sp>
      </p:grpSp>
      <p:sp>
        <p:nvSpPr>
          <p:cNvPr name="Freeform 85" id="85"/>
          <p:cNvSpPr/>
          <p:nvPr/>
        </p:nvSpPr>
        <p:spPr>
          <a:xfrm flipH="false" flipV="false" rot="0">
            <a:off x="15815422" y="8035732"/>
            <a:ext cx="374802" cy="374802"/>
          </a:xfrm>
          <a:custGeom>
            <a:avLst/>
            <a:gdLst/>
            <a:ahLst/>
            <a:cxnLst/>
            <a:rect r="r" b="b" t="t" l="l"/>
            <a:pathLst>
              <a:path h="374802" w="374802">
                <a:moveTo>
                  <a:pt x="0" y="0"/>
                </a:moveTo>
                <a:lnTo>
                  <a:pt x="374803" y="0"/>
                </a:lnTo>
                <a:lnTo>
                  <a:pt x="374803" y="374803"/>
                </a:lnTo>
                <a:lnTo>
                  <a:pt x="0" y="37480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86" id="86"/>
          <p:cNvGrpSpPr/>
          <p:nvPr/>
        </p:nvGrpSpPr>
        <p:grpSpPr>
          <a:xfrm rot="0">
            <a:off x="14534938" y="5061003"/>
            <a:ext cx="2793292" cy="864347"/>
            <a:chOff x="0" y="0"/>
            <a:chExt cx="2752281" cy="851656"/>
          </a:xfrm>
        </p:grpSpPr>
        <p:sp>
          <p:nvSpPr>
            <p:cNvPr name="Freeform 87" id="87"/>
            <p:cNvSpPr/>
            <p:nvPr/>
          </p:nvSpPr>
          <p:spPr>
            <a:xfrm flipH="false" flipV="false" rot="0">
              <a:off x="0" y="0"/>
              <a:ext cx="2752281" cy="851656"/>
            </a:xfrm>
            <a:custGeom>
              <a:avLst/>
              <a:gdLst/>
              <a:ahLst/>
              <a:cxnLst/>
              <a:rect r="r" b="b" t="t" l="l"/>
              <a:pathLst>
                <a:path h="851656" w="2752281">
                  <a:moveTo>
                    <a:pt x="0" y="0"/>
                  </a:moveTo>
                  <a:lnTo>
                    <a:pt x="2752281" y="0"/>
                  </a:lnTo>
                  <a:lnTo>
                    <a:pt x="2752281" y="851656"/>
                  </a:lnTo>
                  <a:lnTo>
                    <a:pt x="0" y="851656"/>
                  </a:lnTo>
                  <a:close/>
                </a:path>
              </a:pathLst>
            </a:custGeom>
            <a:solidFill>
              <a:srgbClr val="FFCCD2"/>
            </a:solidFill>
          </p:spPr>
        </p:sp>
        <p:sp>
          <p:nvSpPr>
            <p:cNvPr name="TextBox 88" id="88"/>
            <p:cNvSpPr txBox="true"/>
            <p:nvPr/>
          </p:nvSpPr>
          <p:spPr>
            <a:xfrm>
              <a:off x="0" y="9525"/>
              <a:ext cx="2752281" cy="842131"/>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se dit qu'elle aimerait beaucoup faire plus de concert, mais malheureusement avec ses enfants elle n'a pas le temps.</a:t>
              </a:r>
            </a:p>
          </p:txBody>
        </p:sp>
      </p:grpSp>
      <p:grpSp>
        <p:nvGrpSpPr>
          <p:cNvPr name="Group 89" id="89"/>
          <p:cNvGrpSpPr/>
          <p:nvPr/>
        </p:nvGrpSpPr>
        <p:grpSpPr>
          <a:xfrm rot="0">
            <a:off x="14534938" y="6422681"/>
            <a:ext cx="2793292" cy="1114679"/>
            <a:chOff x="0" y="0"/>
            <a:chExt cx="2752281" cy="1098313"/>
          </a:xfrm>
        </p:grpSpPr>
        <p:sp>
          <p:nvSpPr>
            <p:cNvPr name="Freeform 90" id="90"/>
            <p:cNvSpPr/>
            <p:nvPr/>
          </p:nvSpPr>
          <p:spPr>
            <a:xfrm flipH="false" flipV="false" rot="0">
              <a:off x="0" y="0"/>
              <a:ext cx="2752281" cy="1098313"/>
            </a:xfrm>
            <a:custGeom>
              <a:avLst/>
              <a:gdLst/>
              <a:ahLst/>
              <a:cxnLst/>
              <a:rect r="r" b="b" t="t" l="l"/>
              <a:pathLst>
                <a:path h="1098313" w="2752281">
                  <a:moveTo>
                    <a:pt x="0" y="0"/>
                  </a:moveTo>
                  <a:lnTo>
                    <a:pt x="2752281" y="0"/>
                  </a:lnTo>
                  <a:lnTo>
                    <a:pt x="2752281" y="1098313"/>
                  </a:lnTo>
                  <a:lnTo>
                    <a:pt x="0" y="1098313"/>
                  </a:lnTo>
                  <a:close/>
                </a:path>
              </a:pathLst>
            </a:custGeom>
            <a:solidFill>
              <a:srgbClr val="FFCCD2"/>
            </a:solidFill>
          </p:spPr>
        </p:sp>
        <p:sp>
          <p:nvSpPr>
            <p:cNvPr name="TextBox 91" id="91"/>
            <p:cNvSpPr txBox="true"/>
            <p:nvPr/>
          </p:nvSpPr>
          <p:spPr>
            <a:xfrm>
              <a:off x="0" y="9525"/>
              <a:ext cx="2752281" cy="1088788"/>
            </a:xfrm>
            <a:prstGeom prst="rect">
              <a:avLst/>
            </a:prstGeom>
          </p:spPr>
          <p:txBody>
            <a:bodyPr anchor="ctr" rtlCol="false" tIns="50800" lIns="50800" bIns="50800" rIns="50800"/>
            <a:lstStyle/>
            <a:p>
              <a:pPr algn="ctr">
                <a:lnSpc>
                  <a:spcPts val="1199"/>
                </a:lnSpc>
              </a:pPr>
              <a:r>
                <a:rPr lang="en-US" sz="999">
                  <a:solidFill>
                    <a:srgbClr val="000000"/>
                  </a:solidFill>
                  <a:latin typeface="DM Sans"/>
                </a:rPr>
                <a:t>Nina est un peu frustrée car elle ne peut pas assister à des concerts. Elle aimerait beaucoup pouvoir les regarder. Elle est un peu frustrée de ne pas pouvoir y aller et de ressentir l'émotion du public avec l'artiste.</a:t>
              </a:r>
            </a:p>
          </p:txBody>
        </p:sp>
      </p:grpSp>
      <p:grpSp>
        <p:nvGrpSpPr>
          <p:cNvPr name="Group 92" id="92"/>
          <p:cNvGrpSpPr/>
          <p:nvPr/>
        </p:nvGrpSpPr>
        <p:grpSpPr>
          <a:xfrm rot="0">
            <a:off x="14551384" y="8609288"/>
            <a:ext cx="2793292" cy="1201948"/>
            <a:chOff x="0" y="0"/>
            <a:chExt cx="2752281" cy="1184301"/>
          </a:xfrm>
        </p:grpSpPr>
        <p:sp>
          <p:nvSpPr>
            <p:cNvPr name="Freeform 93" id="93"/>
            <p:cNvSpPr/>
            <p:nvPr/>
          </p:nvSpPr>
          <p:spPr>
            <a:xfrm flipH="false" flipV="false" rot="0">
              <a:off x="0" y="0"/>
              <a:ext cx="2752281" cy="1184301"/>
            </a:xfrm>
            <a:custGeom>
              <a:avLst/>
              <a:gdLst/>
              <a:ahLst/>
              <a:cxnLst/>
              <a:rect r="r" b="b" t="t" l="l"/>
              <a:pathLst>
                <a:path h="1184301" w="2752281">
                  <a:moveTo>
                    <a:pt x="0" y="0"/>
                  </a:moveTo>
                  <a:lnTo>
                    <a:pt x="2752281" y="0"/>
                  </a:lnTo>
                  <a:lnTo>
                    <a:pt x="2752281" y="1184301"/>
                  </a:lnTo>
                  <a:lnTo>
                    <a:pt x="0" y="1184301"/>
                  </a:lnTo>
                  <a:close/>
                </a:path>
              </a:pathLst>
            </a:custGeom>
            <a:solidFill>
              <a:srgbClr val="FFCCD2"/>
            </a:solidFill>
          </p:spPr>
        </p:sp>
        <p:sp>
          <p:nvSpPr>
            <p:cNvPr name="TextBox 94" id="94"/>
            <p:cNvSpPr txBox="true"/>
            <p:nvPr/>
          </p:nvSpPr>
          <p:spPr>
            <a:xfrm>
              <a:off x="0" y="9525"/>
              <a:ext cx="2752281" cy="1174776"/>
            </a:xfrm>
            <a:prstGeom prst="rect">
              <a:avLst/>
            </a:prstGeom>
          </p:spPr>
          <p:txBody>
            <a:bodyPr anchor="ctr" rtlCol="false" tIns="50800" lIns="50800" bIns="50800" rIns="50800"/>
            <a:lstStyle/>
            <a:p>
              <a:pPr algn="ctr">
                <a:lnSpc>
                  <a:spcPts val="1199"/>
                </a:lnSpc>
              </a:pPr>
              <a:r>
                <a:rPr lang="en-US" sz="999" spc="18">
                  <a:solidFill>
                    <a:srgbClr val="000000"/>
                  </a:solidFill>
                  <a:latin typeface="DM Sans"/>
                </a:rPr>
                <a:t>Créer une fonctionnalité permettant de mettre des vidéos de concert ou des live des artistes qui décident de mettre sur la plate-forme leur concert en visuel. Créer une fonctionnalité liée à un casque de réalité virtuelle afin que l'utilisateur soit comme dans une salle de concert.</a:t>
              </a:r>
            </a:p>
          </p:txBody>
        </p:sp>
      </p:grpSp>
      <p:sp>
        <p:nvSpPr>
          <p:cNvPr name="TextBox 95" id="95"/>
          <p:cNvSpPr txBox="true"/>
          <p:nvPr/>
        </p:nvSpPr>
        <p:spPr>
          <a:xfrm rot="0">
            <a:off x="-143410" y="190379"/>
            <a:ext cx="10356305" cy="1280164"/>
          </a:xfrm>
          <a:prstGeom prst="rect">
            <a:avLst/>
          </a:prstGeom>
        </p:spPr>
        <p:txBody>
          <a:bodyPr anchor="t" rtlCol="false" tIns="0" lIns="0" bIns="0" rIns="0">
            <a:spAutoFit/>
          </a:bodyPr>
          <a:lstStyle/>
          <a:p>
            <a:pPr algn="ctr">
              <a:lnSpc>
                <a:spcPts val="9135"/>
              </a:lnSpc>
              <a:spcBef>
                <a:spcPct val="0"/>
              </a:spcBef>
            </a:pPr>
            <a:r>
              <a:rPr lang="en-US" sz="8700">
                <a:solidFill>
                  <a:srgbClr val="000000"/>
                </a:solidFill>
                <a:latin typeface="Poppins Medium"/>
              </a:rPr>
              <a:t> Experience Map</a:t>
            </a:r>
          </a:p>
        </p:txBody>
      </p:sp>
      <p:grpSp>
        <p:nvGrpSpPr>
          <p:cNvPr name="Group 96" id="96"/>
          <p:cNvGrpSpPr/>
          <p:nvPr/>
        </p:nvGrpSpPr>
        <p:grpSpPr>
          <a:xfrm rot="0">
            <a:off x="16190225" y="750248"/>
            <a:ext cx="961766" cy="961762"/>
            <a:chOff x="0" y="0"/>
            <a:chExt cx="6350000" cy="6349975"/>
          </a:xfrm>
        </p:grpSpPr>
        <p:sp>
          <p:nvSpPr>
            <p:cNvPr name="Freeform 97" id="9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0"/>
              <a:stretch>
                <a:fillRect l="-4015" t="0" r="-5018" b="-9034"/>
              </a:stretch>
            </a:blipFill>
          </p:spPr>
        </p:sp>
      </p:grpSp>
      <p:sp>
        <p:nvSpPr>
          <p:cNvPr name="Freeform 98" id="98"/>
          <p:cNvSpPr/>
          <p:nvPr/>
        </p:nvSpPr>
        <p:spPr>
          <a:xfrm flipH="false" flipV="false" rot="0">
            <a:off x="5814387" y="8074615"/>
            <a:ext cx="423752" cy="335920"/>
          </a:xfrm>
          <a:custGeom>
            <a:avLst/>
            <a:gdLst/>
            <a:ahLst/>
            <a:cxnLst/>
            <a:rect r="r" b="b" t="t" l="l"/>
            <a:pathLst>
              <a:path h="335920" w="423752">
                <a:moveTo>
                  <a:pt x="0" y="0"/>
                </a:moveTo>
                <a:lnTo>
                  <a:pt x="423752" y="0"/>
                </a:lnTo>
                <a:lnTo>
                  <a:pt x="423752" y="335920"/>
                </a:lnTo>
                <a:lnTo>
                  <a:pt x="0" y="3359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9" id="99"/>
          <p:cNvSpPr/>
          <p:nvPr/>
        </p:nvSpPr>
        <p:spPr>
          <a:xfrm flipH="false" flipV="false" rot="0">
            <a:off x="9400439" y="7981518"/>
            <a:ext cx="423752" cy="335920"/>
          </a:xfrm>
          <a:custGeom>
            <a:avLst/>
            <a:gdLst/>
            <a:ahLst/>
            <a:cxnLst/>
            <a:rect r="r" b="b" t="t" l="l"/>
            <a:pathLst>
              <a:path h="335920" w="423752">
                <a:moveTo>
                  <a:pt x="0" y="0"/>
                </a:moveTo>
                <a:lnTo>
                  <a:pt x="423752" y="0"/>
                </a:lnTo>
                <a:lnTo>
                  <a:pt x="423752" y="335920"/>
                </a:lnTo>
                <a:lnTo>
                  <a:pt x="0" y="3359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0" id="100"/>
          <p:cNvSpPr/>
          <p:nvPr/>
        </p:nvSpPr>
        <p:spPr>
          <a:xfrm flipH="false" flipV="false" rot="0">
            <a:off x="12914858" y="8100356"/>
            <a:ext cx="310178" cy="310178"/>
          </a:xfrm>
          <a:custGeom>
            <a:avLst/>
            <a:gdLst/>
            <a:ahLst/>
            <a:cxnLst/>
            <a:rect r="r" b="b" t="t" l="l"/>
            <a:pathLst>
              <a:path h="310178" w="310178">
                <a:moveTo>
                  <a:pt x="0" y="0"/>
                </a:moveTo>
                <a:lnTo>
                  <a:pt x="310178" y="0"/>
                </a:lnTo>
                <a:lnTo>
                  <a:pt x="310178" y="310179"/>
                </a:lnTo>
                <a:lnTo>
                  <a:pt x="0" y="3101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6F2EF"/>
        </a:solidFill>
      </p:bgPr>
    </p:bg>
    <p:spTree>
      <p:nvGrpSpPr>
        <p:cNvPr id="1" name=""/>
        <p:cNvGrpSpPr/>
        <p:nvPr/>
      </p:nvGrpSpPr>
      <p:grpSpPr>
        <a:xfrm>
          <a:off x="0" y="0"/>
          <a:ext cx="0" cy="0"/>
          <a:chOff x="0" y="0"/>
          <a:chExt cx="0" cy="0"/>
        </a:xfrm>
      </p:grpSpPr>
      <p:sp>
        <p:nvSpPr>
          <p:cNvPr name="Freeform 2" id="2"/>
          <p:cNvSpPr/>
          <p:nvPr/>
        </p:nvSpPr>
        <p:spPr>
          <a:xfrm flipH="false" flipV="false" rot="-3920269">
            <a:off x="13066203" y="-4196498"/>
            <a:ext cx="6226076" cy="8392995"/>
          </a:xfrm>
          <a:custGeom>
            <a:avLst/>
            <a:gdLst/>
            <a:ahLst/>
            <a:cxnLst/>
            <a:rect r="r" b="b" t="t" l="l"/>
            <a:pathLst>
              <a:path h="8392995" w="6226076">
                <a:moveTo>
                  <a:pt x="0" y="0"/>
                </a:moveTo>
                <a:lnTo>
                  <a:pt x="6226077" y="0"/>
                </a:lnTo>
                <a:lnTo>
                  <a:pt x="6226077" y="8392996"/>
                </a:lnTo>
                <a:lnTo>
                  <a:pt x="0" y="83929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4171154">
            <a:off x="2586705" y="6958652"/>
            <a:ext cx="2508262" cy="2415035"/>
          </a:xfrm>
          <a:custGeom>
            <a:avLst/>
            <a:gdLst/>
            <a:ahLst/>
            <a:cxnLst/>
            <a:rect r="r" b="b" t="t" l="l"/>
            <a:pathLst>
              <a:path h="2415035" w="2508262">
                <a:moveTo>
                  <a:pt x="0" y="0"/>
                </a:moveTo>
                <a:lnTo>
                  <a:pt x="2508262" y="0"/>
                </a:lnTo>
                <a:lnTo>
                  <a:pt x="2508262" y="2415035"/>
                </a:lnTo>
                <a:lnTo>
                  <a:pt x="0" y="24150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288718">
            <a:off x="1383743" y="5866749"/>
            <a:ext cx="2508262" cy="2415035"/>
          </a:xfrm>
          <a:custGeom>
            <a:avLst/>
            <a:gdLst/>
            <a:ahLst/>
            <a:cxnLst/>
            <a:rect r="r" b="b" t="t" l="l"/>
            <a:pathLst>
              <a:path h="2415035" w="2508262">
                <a:moveTo>
                  <a:pt x="0" y="0"/>
                </a:moveTo>
                <a:lnTo>
                  <a:pt x="2508263" y="0"/>
                </a:lnTo>
                <a:lnTo>
                  <a:pt x="2508263" y="2415035"/>
                </a:lnTo>
                <a:lnTo>
                  <a:pt x="0" y="24150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416663" y="6032405"/>
            <a:ext cx="2508262" cy="2415035"/>
          </a:xfrm>
          <a:custGeom>
            <a:avLst/>
            <a:gdLst/>
            <a:ahLst/>
            <a:cxnLst/>
            <a:rect r="r" b="b" t="t" l="l"/>
            <a:pathLst>
              <a:path h="2415035" w="2508262">
                <a:moveTo>
                  <a:pt x="0" y="0"/>
                </a:moveTo>
                <a:lnTo>
                  <a:pt x="2508262" y="0"/>
                </a:lnTo>
                <a:lnTo>
                  <a:pt x="2508262" y="2415035"/>
                </a:lnTo>
                <a:lnTo>
                  <a:pt x="0" y="24150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534856" y="7239922"/>
            <a:ext cx="6781906" cy="6529835"/>
          </a:xfrm>
          <a:custGeom>
            <a:avLst/>
            <a:gdLst/>
            <a:ahLst/>
            <a:cxnLst/>
            <a:rect r="r" b="b" t="t" l="l"/>
            <a:pathLst>
              <a:path h="6529835" w="6781906">
                <a:moveTo>
                  <a:pt x="0" y="0"/>
                </a:moveTo>
                <a:lnTo>
                  <a:pt x="6781905" y="0"/>
                </a:lnTo>
                <a:lnTo>
                  <a:pt x="6781905" y="6529835"/>
                </a:lnTo>
                <a:lnTo>
                  <a:pt x="0" y="652983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AutoShape 7" id="7"/>
          <p:cNvSpPr/>
          <p:nvPr/>
        </p:nvSpPr>
        <p:spPr>
          <a:xfrm>
            <a:off x="217888" y="1009650"/>
            <a:ext cx="17707816" cy="0"/>
          </a:xfrm>
          <a:prstGeom prst="line">
            <a:avLst/>
          </a:prstGeom>
          <a:ln cap="flat" w="38100">
            <a:solidFill>
              <a:srgbClr val="000000"/>
            </a:solidFill>
            <a:prstDash val="solid"/>
            <a:headEnd type="none" len="sm" w="sm"/>
            <a:tailEnd type="none" len="sm" w="sm"/>
          </a:ln>
        </p:spPr>
      </p:sp>
      <p:sp>
        <p:nvSpPr>
          <p:cNvPr name="AutoShape 8" id="8"/>
          <p:cNvSpPr/>
          <p:nvPr/>
        </p:nvSpPr>
        <p:spPr>
          <a:xfrm>
            <a:off x="236938" y="3321420"/>
            <a:ext cx="17707816" cy="0"/>
          </a:xfrm>
          <a:prstGeom prst="line">
            <a:avLst/>
          </a:prstGeom>
          <a:ln cap="flat" w="38100">
            <a:solidFill>
              <a:srgbClr val="000000"/>
            </a:solidFill>
            <a:prstDash val="solid"/>
            <a:headEnd type="none" len="sm" w="sm"/>
            <a:tailEnd type="none" len="sm" w="sm"/>
          </a:ln>
        </p:spPr>
      </p:sp>
      <p:sp>
        <p:nvSpPr>
          <p:cNvPr name="AutoShape 9" id="9"/>
          <p:cNvSpPr/>
          <p:nvPr/>
        </p:nvSpPr>
        <p:spPr>
          <a:xfrm flipH="true" flipV="true">
            <a:off x="255988" y="1028700"/>
            <a:ext cx="0" cy="8979090"/>
          </a:xfrm>
          <a:prstGeom prst="line">
            <a:avLst/>
          </a:prstGeom>
          <a:ln cap="flat" w="38100">
            <a:solidFill>
              <a:srgbClr val="000000"/>
            </a:solidFill>
            <a:prstDash val="solid"/>
            <a:headEnd type="none" len="sm" w="sm"/>
            <a:tailEnd type="none" len="sm" w="sm"/>
          </a:ln>
        </p:spPr>
      </p:sp>
      <p:sp>
        <p:nvSpPr>
          <p:cNvPr name="AutoShape 10" id="10"/>
          <p:cNvSpPr/>
          <p:nvPr/>
        </p:nvSpPr>
        <p:spPr>
          <a:xfrm flipV="true">
            <a:off x="17925704" y="1009650"/>
            <a:ext cx="0" cy="9010439"/>
          </a:xfrm>
          <a:prstGeom prst="line">
            <a:avLst/>
          </a:prstGeom>
          <a:ln cap="flat" w="38100">
            <a:solidFill>
              <a:srgbClr val="000000"/>
            </a:solidFill>
            <a:prstDash val="solid"/>
            <a:headEnd type="none" len="sm" w="sm"/>
            <a:tailEnd type="none" len="sm" w="sm"/>
          </a:ln>
        </p:spPr>
      </p:sp>
      <p:sp>
        <p:nvSpPr>
          <p:cNvPr name="AutoShape 11" id="11"/>
          <p:cNvSpPr/>
          <p:nvPr/>
        </p:nvSpPr>
        <p:spPr>
          <a:xfrm flipV="true">
            <a:off x="13734249" y="3321420"/>
            <a:ext cx="0" cy="6686370"/>
          </a:xfrm>
          <a:prstGeom prst="line">
            <a:avLst/>
          </a:prstGeom>
          <a:ln cap="flat" w="38100">
            <a:solidFill>
              <a:srgbClr val="000000"/>
            </a:solidFill>
            <a:prstDash val="solid"/>
            <a:headEnd type="none" len="sm" w="sm"/>
            <a:tailEnd type="none" len="sm" w="sm"/>
          </a:ln>
        </p:spPr>
      </p:sp>
      <p:sp>
        <p:nvSpPr>
          <p:cNvPr name="AutoShape 12" id="12"/>
          <p:cNvSpPr/>
          <p:nvPr/>
        </p:nvSpPr>
        <p:spPr>
          <a:xfrm flipV="true">
            <a:off x="9163050" y="3321420"/>
            <a:ext cx="0" cy="6686370"/>
          </a:xfrm>
          <a:prstGeom prst="line">
            <a:avLst/>
          </a:prstGeom>
          <a:ln cap="flat" w="38100">
            <a:solidFill>
              <a:srgbClr val="000000"/>
            </a:solidFill>
            <a:prstDash val="solid"/>
            <a:headEnd type="none" len="sm" w="sm"/>
            <a:tailEnd type="none" len="sm" w="sm"/>
          </a:ln>
        </p:spPr>
      </p:sp>
      <p:sp>
        <p:nvSpPr>
          <p:cNvPr name="AutoShape 13" id="13"/>
          <p:cNvSpPr/>
          <p:nvPr/>
        </p:nvSpPr>
        <p:spPr>
          <a:xfrm flipH="true" flipV="true">
            <a:off x="4727180" y="3302370"/>
            <a:ext cx="0" cy="6705420"/>
          </a:xfrm>
          <a:prstGeom prst="line">
            <a:avLst/>
          </a:prstGeom>
          <a:ln cap="flat" w="38100">
            <a:solidFill>
              <a:srgbClr val="000000"/>
            </a:solidFill>
            <a:prstDash val="solid"/>
            <a:headEnd type="none" len="sm" w="sm"/>
            <a:tailEnd type="none" len="sm" w="sm"/>
          </a:ln>
        </p:spPr>
      </p:sp>
      <p:sp>
        <p:nvSpPr>
          <p:cNvPr name="AutoShape 14" id="14"/>
          <p:cNvSpPr/>
          <p:nvPr/>
        </p:nvSpPr>
        <p:spPr>
          <a:xfrm>
            <a:off x="175276" y="10007790"/>
            <a:ext cx="17707816" cy="0"/>
          </a:xfrm>
          <a:prstGeom prst="line">
            <a:avLst/>
          </a:prstGeom>
          <a:ln cap="flat" w="38100">
            <a:solidFill>
              <a:srgbClr val="000000"/>
            </a:solidFill>
            <a:prstDash val="solid"/>
            <a:headEnd type="none" len="sm" w="sm"/>
            <a:tailEnd type="none" len="sm" w="sm"/>
          </a:ln>
        </p:spPr>
      </p:sp>
      <p:sp>
        <p:nvSpPr>
          <p:cNvPr name="Freeform 15" id="15"/>
          <p:cNvSpPr/>
          <p:nvPr/>
        </p:nvSpPr>
        <p:spPr>
          <a:xfrm flipH="false" flipV="false" rot="0">
            <a:off x="439739" y="1978749"/>
            <a:ext cx="1177923" cy="875946"/>
          </a:xfrm>
          <a:custGeom>
            <a:avLst/>
            <a:gdLst/>
            <a:ahLst/>
            <a:cxnLst/>
            <a:rect r="r" b="b" t="t" l="l"/>
            <a:pathLst>
              <a:path h="875946" w="1177923">
                <a:moveTo>
                  <a:pt x="0" y="0"/>
                </a:moveTo>
                <a:lnTo>
                  <a:pt x="1177922" y="0"/>
                </a:lnTo>
                <a:lnTo>
                  <a:pt x="1177922" y="875946"/>
                </a:lnTo>
                <a:lnTo>
                  <a:pt x="0" y="87594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439739" y="3465380"/>
            <a:ext cx="1159270" cy="663945"/>
          </a:xfrm>
          <a:custGeom>
            <a:avLst/>
            <a:gdLst/>
            <a:ahLst/>
            <a:cxnLst/>
            <a:rect r="r" b="b" t="t" l="l"/>
            <a:pathLst>
              <a:path h="663945" w="1159270">
                <a:moveTo>
                  <a:pt x="0" y="0"/>
                </a:moveTo>
                <a:lnTo>
                  <a:pt x="1159270" y="0"/>
                </a:lnTo>
                <a:lnTo>
                  <a:pt x="1159270" y="663946"/>
                </a:lnTo>
                <a:lnTo>
                  <a:pt x="0" y="66394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7" id="17"/>
          <p:cNvGrpSpPr/>
          <p:nvPr/>
        </p:nvGrpSpPr>
        <p:grpSpPr>
          <a:xfrm rot="0">
            <a:off x="5815272" y="3438392"/>
            <a:ext cx="675289" cy="590878"/>
            <a:chOff x="0" y="0"/>
            <a:chExt cx="812800" cy="711200"/>
          </a:xfrm>
        </p:grpSpPr>
        <p:sp>
          <p:nvSpPr>
            <p:cNvPr name="Freeform 18" id="18"/>
            <p:cNvSpPr/>
            <p:nvPr/>
          </p:nvSpPr>
          <p:spPr>
            <a:xfrm flipH="false" flipV="false" rot="0">
              <a:off x="-33680" y="-8369"/>
              <a:ext cx="854946" cy="719569"/>
            </a:xfrm>
            <a:custGeom>
              <a:avLst/>
              <a:gdLst/>
              <a:ahLst/>
              <a:cxnLst/>
              <a:rect r="r" b="b" t="t" l="l"/>
              <a:pathLst>
                <a:path h="719569" w="854946">
                  <a:moveTo>
                    <a:pt x="65903" y="121927"/>
                  </a:moveTo>
                  <a:cubicBezTo>
                    <a:pt x="0" y="230500"/>
                    <a:pt x="46429" y="336178"/>
                    <a:pt x="104776" y="392266"/>
                  </a:cubicBezTo>
                  <a:lnTo>
                    <a:pt x="445927" y="719569"/>
                  </a:lnTo>
                  <a:lnTo>
                    <a:pt x="779877" y="393436"/>
                  </a:lnTo>
                  <a:cubicBezTo>
                    <a:pt x="834145" y="333099"/>
                    <a:pt x="854946" y="269099"/>
                    <a:pt x="843393" y="197834"/>
                  </a:cubicBezTo>
                  <a:cubicBezTo>
                    <a:pt x="827435" y="99251"/>
                    <a:pt x="746197" y="22767"/>
                    <a:pt x="645842" y="11845"/>
                  </a:cubicBezTo>
                  <a:cubicBezTo>
                    <a:pt x="584292" y="5218"/>
                    <a:pt x="524835" y="22636"/>
                    <a:pt x="478430" y="61198"/>
                  </a:cubicBezTo>
                  <a:cubicBezTo>
                    <a:pt x="465940" y="71573"/>
                    <a:pt x="454776" y="83173"/>
                    <a:pt x="445047" y="95780"/>
                  </a:cubicBezTo>
                  <a:cubicBezTo>
                    <a:pt x="433503" y="81425"/>
                    <a:pt x="419967" y="68294"/>
                    <a:pt x="404657" y="56657"/>
                  </a:cubicBezTo>
                  <a:cubicBezTo>
                    <a:pt x="351294" y="16102"/>
                    <a:pt x="283367" y="0"/>
                    <a:pt x="218120" y="12523"/>
                  </a:cubicBezTo>
                  <a:cubicBezTo>
                    <a:pt x="156323" y="24461"/>
                    <a:pt x="100853" y="64323"/>
                    <a:pt x="65903" y="121927"/>
                  </a:cubicBezTo>
                  <a:close/>
                </a:path>
              </a:pathLst>
            </a:custGeom>
            <a:solidFill>
              <a:srgbClr val="000000"/>
            </a:solidFill>
          </p:spPr>
        </p:sp>
        <p:sp>
          <p:nvSpPr>
            <p:cNvPr name="TextBox 19" id="19"/>
            <p:cNvSpPr txBox="true"/>
            <p:nvPr/>
          </p:nvSpPr>
          <p:spPr>
            <a:xfrm>
              <a:off x="76200" y="60325"/>
              <a:ext cx="660400" cy="523875"/>
            </a:xfrm>
            <a:prstGeom prst="rect">
              <a:avLst/>
            </a:prstGeom>
          </p:spPr>
          <p:txBody>
            <a:bodyPr anchor="ctr" rtlCol="false" tIns="50800" lIns="50800" bIns="50800" rIns="50800"/>
            <a:lstStyle/>
            <a:p>
              <a:pPr algn="ctr">
                <a:lnSpc>
                  <a:spcPts val="1420"/>
                </a:lnSpc>
              </a:pPr>
            </a:p>
          </p:txBody>
        </p:sp>
      </p:grpSp>
      <p:sp>
        <p:nvSpPr>
          <p:cNvPr name="Freeform 20" id="20"/>
          <p:cNvSpPr/>
          <p:nvPr/>
        </p:nvSpPr>
        <p:spPr>
          <a:xfrm flipH="false" flipV="false" rot="0">
            <a:off x="10024243" y="3458712"/>
            <a:ext cx="660045" cy="759466"/>
          </a:xfrm>
          <a:custGeom>
            <a:avLst/>
            <a:gdLst/>
            <a:ahLst/>
            <a:cxnLst/>
            <a:rect r="r" b="b" t="t" l="l"/>
            <a:pathLst>
              <a:path h="759466" w="660045">
                <a:moveTo>
                  <a:pt x="0" y="0"/>
                </a:moveTo>
                <a:lnTo>
                  <a:pt x="660045" y="0"/>
                </a:lnTo>
                <a:lnTo>
                  <a:pt x="660045" y="759466"/>
                </a:lnTo>
                <a:lnTo>
                  <a:pt x="0" y="75946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1" id="21"/>
          <p:cNvSpPr/>
          <p:nvPr/>
        </p:nvSpPr>
        <p:spPr>
          <a:xfrm flipH="false" flipV="false" rot="0">
            <a:off x="14019999" y="3438392"/>
            <a:ext cx="704585" cy="704585"/>
          </a:xfrm>
          <a:custGeom>
            <a:avLst/>
            <a:gdLst/>
            <a:ahLst/>
            <a:cxnLst/>
            <a:rect r="r" b="b" t="t" l="l"/>
            <a:pathLst>
              <a:path h="704585" w="704585">
                <a:moveTo>
                  <a:pt x="0" y="0"/>
                </a:moveTo>
                <a:lnTo>
                  <a:pt x="704584" y="0"/>
                </a:lnTo>
                <a:lnTo>
                  <a:pt x="704584" y="704585"/>
                </a:lnTo>
                <a:lnTo>
                  <a:pt x="0" y="704585"/>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22" id="22"/>
          <p:cNvSpPr txBox="true"/>
          <p:nvPr/>
        </p:nvSpPr>
        <p:spPr>
          <a:xfrm rot="0">
            <a:off x="175276" y="38100"/>
            <a:ext cx="12088865" cy="1061089"/>
          </a:xfrm>
          <a:prstGeom prst="rect">
            <a:avLst/>
          </a:prstGeom>
        </p:spPr>
        <p:txBody>
          <a:bodyPr anchor="t" rtlCol="false" tIns="0" lIns="0" bIns="0" rIns="0">
            <a:spAutoFit/>
          </a:bodyPr>
          <a:lstStyle/>
          <a:p>
            <a:pPr algn="ctr">
              <a:lnSpc>
                <a:spcPts val="7617"/>
              </a:lnSpc>
              <a:spcBef>
                <a:spcPct val="0"/>
              </a:spcBef>
            </a:pPr>
            <a:r>
              <a:rPr lang="en-US" sz="7254">
                <a:solidFill>
                  <a:srgbClr val="000000"/>
                </a:solidFill>
                <a:latin typeface="Poppins"/>
              </a:rPr>
              <a:t>5. Product Vision Board </a:t>
            </a:r>
          </a:p>
        </p:txBody>
      </p:sp>
      <p:sp>
        <p:nvSpPr>
          <p:cNvPr name="TextBox 23" id="23"/>
          <p:cNvSpPr txBox="true"/>
          <p:nvPr/>
        </p:nvSpPr>
        <p:spPr>
          <a:xfrm rot="0">
            <a:off x="345561" y="1360259"/>
            <a:ext cx="1657499" cy="580390"/>
          </a:xfrm>
          <a:prstGeom prst="rect">
            <a:avLst/>
          </a:prstGeom>
        </p:spPr>
        <p:txBody>
          <a:bodyPr anchor="t" rtlCol="false" tIns="0" lIns="0" bIns="0" rIns="0">
            <a:spAutoFit/>
          </a:bodyPr>
          <a:lstStyle/>
          <a:p>
            <a:pPr algn="ctr" marL="0" indent="0" lvl="0">
              <a:lnSpc>
                <a:spcPts val="4759"/>
              </a:lnSpc>
              <a:spcBef>
                <a:spcPct val="0"/>
              </a:spcBef>
            </a:pPr>
            <a:r>
              <a:rPr lang="en-US" sz="3399">
                <a:solidFill>
                  <a:srgbClr val="000000"/>
                </a:solidFill>
                <a:latin typeface="Open Sans Bold"/>
              </a:rPr>
              <a:t>Vision : </a:t>
            </a:r>
          </a:p>
        </p:txBody>
      </p:sp>
      <p:sp>
        <p:nvSpPr>
          <p:cNvPr name="TextBox 24" id="24"/>
          <p:cNvSpPr txBox="true"/>
          <p:nvPr/>
        </p:nvSpPr>
        <p:spPr>
          <a:xfrm rot="0">
            <a:off x="1947621" y="1061455"/>
            <a:ext cx="15816744" cy="1974215"/>
          </a:xfrm>
          <a:prstGeom prst="rect">
            <a:avLst/>
          </a:prstGeom>
        </p:spPr>
        <p:txBody>
          <a:bodyPr anchor="t" rtlCol="false" tIns="0" lIns="0" bIns="0" rIns="0">
            <a:spAutoFit/>
          </a:bodyPr>
          <a:lstStyle/>
          <a:p>
            <a:pPr algn="just">
              <a:lnSpc>
                <a:spcPts val="1960"/>
              </a:lnSpc>
            </a:pPr>
            <a:r>
              <a:rPr lang="en-US" sz="1400">
                <a:solidFill>
                  <a:srgbClr val="000000"/>
                </a:solidFill>
                <a:latin typeface="Open Sans Bold"/>
              </a:rPr>
              <a:t>Notre but : </a:t>
            </a:r>
            <a:r>
              <a:rPr lang="en-US" sz="1400">
                <a:solidFill>
                  <a:srgbClr val="000000"/>
                </a:solidFill>
                <a:latin typeface="Open Sans"/>
              </a:rPr>
              <a:t>Réinventer la manière dont les personnes vivent la musique, transformant chaque écoute en une expérience immersive et personnalisée.</a:t>
            </a:r>
          </a:p>
          <a:p>
            <a:pPr algn="just">
              <a:lnSpc>
                <a:spcPts val="1960"/>
              </a:lnSpc>
            </a:pPr>
            <a:r>
              <a:rPr lang="en-US" sz="1400">
                <a:solidFill>
                  <a:srgbClr val="000000"/>
                </a:solidFill>
                <a:latin typeface="Open Sans"/>
              </a:rPr>
              <a:t>En tant que leader mondial du streaming musical, Spotify souhaite se diversifier pour accroître sa part de marché. Suite à une étude quantitative et qualitative, nous avons identifié deux opportunités principales d'amélioration.</a:t>
            </a:r>
          </a:p>
          <a:p>
            <a:pPr algn="just" marL="0" indent="0" lvl="0">
              <a:lnSpc>
                <a:spcPts val="1960"/>
              </a:lnSpc>
              <a:spcBef>
                <a:spcPct val="0"/>
              </a:spcBef>
            </a:pPr>
            <a:r>
              <a:rPr lang="en-US" sz="1400">
                <a:solidFill>
                  <a:srgbClr val="000000"/>
                </a:solidFill>
                <a:latin typeface="Open Sans"/>
              </a:rPr>
              <a:t>Premièrement, l'intervalle annuel actuel pour les rétrospectives a été jugé trop large par nos utilisateurs. Deuxièmement, il existait une forte demande pour la possibilité d'assister à des concerts en live via l'application. En réponse à ces besoins, nous allons implémenter ces deux nouvelles fonctionnalités : des rétrospectives mensuelles pour permettre aux utilisateurs de suivre plus régulièrement leurs habitudes d'écoute et la possibilité d'assister à des concerts immersifs en direct accessibles via un casque de VR ou directement sur leur smartphone pour ceux qui ne possèdent pas de casque VR. Ces innovations visent à enrichir l'expérience utilisateur et à renforcer notre position de leader dans l'industrie de la musique. Ces nouvelles fonctionnalités permettront aux utilisateurs de rester connectés avec leurs préférences et de vivre des concerts comme jamais auparavant intensifiant leur engagement et leur satisfaction.</a:t>
            </a:r>
          </a:p>
        </p:txBody>
      </p:sp>
      <p:sp>
        <p:nvSpPr>
          <p:cNvPr name="TextBox 25" id="25"/>
          <p:cNvSpPr txBox="true"/>
          <p:nvPr/>
        </p:nvSpPr>
        <p:spPr>
          <a:xfrm rot="0">
            <a:off x="1852514" y="3473820"/>
            <a:ext cx="2602111" cy="580390"/>
          </a:xfrm>
          <a:prstGeom prst="rect">
            <a:avLst/>
          </a:prstGeom>
        </p:spPr>
        <p:txBody>
          <a:bodyPr anchor="t" rtlCol="false" tIns="0" lIns="0" bIns="0" rIns="0">
            <a:spAutoFit/>
          </a:bodyPr>
          <a:lstStyle/>
          <a:p>
            <a:pPr algn="ctr" marL="0" indent="0" lvl="0">
              <a:lnSpc>
                <a:spcPts val="4759"/>
              </a:lnSpc>
              <a:spcBef>
                <a:spcPct val="0"/>
              </a:spcBef>
            </a:pPr>
            <a:r>
              <a:rPr lang="en-US" sz="3399">
                <a:solidFill>
                  <a:srgbClr val="000000"/>
                </a:solidFill>
                <a:latin typeface="Open Sans"/>
              </a:rPr>
              <a:t>Target group</a:t>
            </a:r>
          </a:p>
        </p:txBody>
      </p:sp>
      <p:sp>
        <p:nvSpPr>
          <p:cNvPr name="TextBox 26" id="26"/>
          <p:cNvSpPr txBox="true"/>
          <p:nvPr/>
        </p:nvSpPr>
        <p:spPr>
          <a:xfrm rot="0">
            <a:off x="6747736" y="3406263"/>
            <a:ext cx="1186904" cy="580390"/>
          </a:xfrm>
          <a:prstGeom prst="rect">
            <a:avLst/>
          </a:prstGeom>
        </p:spPr>
        <p:txBody>
          <a:bodyPr anchor="t" rtlCol="false" tIns="0" lIns="0" bIns="0" rIns="0">
            <a:spAutoFit/>
          </a:bodyPr>
          <a:lstStyle/>
          <a:p>
            <a:pPr algn="ctr" marL="0" indent="0" lvl="0">
              <a:lnSpc>
                <a:spcPts val="4759"/>
              </a:lnSpc>
              <a:spcBef>
                <a:spcPct val="0"/>
              </a:spcBef>
            </a:pPr>
            <a:r>
              <a:rPr lang="en-US" sz="3399">
                <a:solidFill>
                  <a:srgbClr val="000000"/>
                </a:solidFill>
                <a:latin typeface="Open Sans"/>
              </a:rPr>
              <a:t>Need </a:t>
            </a:r>
          </a:p>
        </p:txBody>
      </p:sp>
      <p:sp>
        <p:nvSpPr>
          <p:cNvPr name="TextBox 27" id="27"/>
          <p:cNvSpPr txBox="true"/>
          <p:nvPr/>
        </p:nvSpPr>
        <p:spPr>
          <a:xfrm rot="0">
            <a:off x="11064050" y="3484614"/>
            <a:ext cx="1809006" cy="580390"/>
          </a:xfrm>
          <a:prstGeom prst="rect">
            <a:avLst/>
          </a:prstGeom>
        </p:spPr>
        <p:txBody>
          <a:bodyPr anchor="t" rtlCol="false" tIns="0" lIns="0" bIns="0" rIns="0">
            <a:spAutoFit/>
          </a:bodyPr>
          <a:lstStyle/>
          <a:p>
            <a:pPr algn="ctr" marL="0" indent="0" lvl="0">
              <a:lnSpc>
                <a:spcPts val="4759"/>
              </a:lnSpc>
              <a:spcBef>
                <a:spcPct val="0"/>
              </a:spcBef>
            </a:pPr>
            <a:r>
              <a:rPr lang="en-US" sz="3399">
                <a:solidFill>
                  <a:srgbClr val="000000"/>
                </a:solidFill>
                <a:latin typeface="Open Sans"/>
              </a:rPr>
              <a:t>Product  </a:t>
            </a:r>
          </a:p>
        </p:txBody>
      </p:sp>
      <p:sp>
        <p:nvSpPr>
          <p:cNvPr name="TextBox 28" id="28"/>
          <p:cNvSpPr txBox="true"/>
          <p:nvPr/>
        </p:nvSpPr>
        <p:spPr>
          <a:xfrm rot="0">
            <a:off x="14820099" y="3484614"/>
            <a:ext cx="2944267" cy="580390"/>
          </a:xfrm>
          <a:prstGeom prst="rect">
            <a:avLst/>
          </a:prstGeom>
        </p:spPr>
        <p:txBody>
          <a:bodyPr anchor="t" rtlCol="false" tIns="0" lIns="0" bIns="0" rIns="0">
            <a:spAutoFit/>
          </a:bodyPr>
          <a:lstStyle/>
          <a:p>
            <a:pPr algn="ctr" marL="0" indent="0" lvl="0">
              <a:lnSpc>
                <a:spcPts val="4759"/>
              </a:lnSpc>
              <a:spcBef>
                <a:spcPct val="0"/>
              </a:spcBef>
            </a:pPr>
            <a:r>
              <a:rPr lang="en-US" sz="3399">
                <a:solidFill>
                  <a:srgbClr val="000000"/>
                </a:solidFill>
                <a:latin typeface="Open Sans"/>
              </a:rPr>
              <a:t>Business goals</a:t>
            </a:r>
          </a:p>
        </p:txBody>
      </p:sp>
      <p:sp>
        <p:nvSpPr>
          <p:cNvPr name="TextBox 29" id="29"/>
          <p:cNvSpPr txBox="true"/>
          <p:nvPr/>
        </p:nvSpPr>
        <p:spPr>
          <a:xfrm rot="0">
            <a:off x="4861563" y="3999103"/>
            <a:ext cx="4168137" cy="5936615"/>
          </a:xfrm>
          <a:prstGeom prst="rect">
            <a:avLst/>
          </a:prstGeom>
        </p:spPr>
        <p:txBody>
          <a:bodyPr anchor="t" rtlCol="false" tIns="0" lIns="0" bIns="0" rIns="0">
            <a:spAutoFit/>
          </a:bodyPr>
          <a:lstStyle/>
          <a:p>
            <a:pPr algn="just">
              <a:lnSpc>
                <a:spcPts val="1960"/>
              </a:lnSpc>
            </a:pPr>
            <a:r>
              <a:rPr lang="en-US" sz="1400">
                <a:solidFill>
                  <a:srgbClr val="000000"/>
                </a:solidFill>
                <a:latin typeface="Open Sans Bold"/>
              </a:rPr>
              <a:t>Quels besoins le produit satisfait-il ?</a:t>
            </a:r>
          </a:p>
          <a:p>
            <a:pPr algn="just">
              <a:lnSpc>
                <a:spcPts val="1960"/>
              </a:lnSpc>
            </a:pPr>
          </a:p>
          <a:p>
            <a:pPr algn="just">
              <a:lnSpc>
                <a:spcPts val="1960"/>
              </a:lnSpc>
            </a:pPr>
            <a:r>
              <a:rPr lang="en-US" sz="1400" spc="-19">
                <a:solidFill>
                  <a:srgbClr val="000000"/>
                </a:solidFill>
                <a:latin typeface="Open Sans"/>
              </a:rPr>
              <a:t>Le produit répond au besoin d'accéder à des expériences musicales immersives et personnalisées, en offrant la possibilité d'assister à des concerts en direct et de recevoir des rétrospectives mensuelles des habitudes d'écoute.</a:t>
            </a:r>
          </a:p>
          <a:p>
            <a:pPr algn="just">
              <a:lnSpc>
                <a:spcPts val="1960"/>
              </a:lnSpc>
            </a:pPr>
          </a:p>
          <a:p>
            <a:pPr algn="just">
              <a:lnSpc>
                <a:spcPts val="1960"/>
              </a:lnSpc>
            </a:pPr>
            <a:r>
              <a:rPr lang="en-US" sz="1400">
                <a:solidFill>
                  <a:srgbClr val="000000"/>
                </a:solidFill>
                <a:latin typeface="Open Sans Bold"/>
              </a:rPr>
              <a:t>Comment crée-t-il de la valeur pour les utilisateurs ? </a:t>
            </a:r>
          </a:p>
          <a:p>
            <a:pPr algn="just">
              <a:lnSpc>
                <a:spcPts val="1960"/>
              </a:lnSpc>
            </a:pPr>
            <a:r>
              <a:rPr lang="en-US" sz="1400">
                <a:solidFill>
                  <a:srgbClr val="000000"/>
                </a:solidFill>
                <a:latin typeface="Open Sans"/>
              </a:rPr>
              <a:t>Il enrichit l'expérience utilisateur en transformant l'écoute passive en une participation active, permettant une connexion plus profonde avec la musique. Création de valeur perçue en proposant une feature unique et fidélisation des auditeurs grâce aux rétrospectives mensuelles.</a:t>
            </a:r>
          </a:p>
          <a:p>
            <a:pPr algn="just">
              <a:lnSpc>
                <a:spcPts val="1960"/>
              </a:lnSpc>
            </a:pPr>
          </a:p>
          <a:p>
            <a:pPr algn="just">
              <a:lnSpc>
                <a:spcPts val="1960"/>
              </a:lnSpc>
            </a:pPr>
            <a:r>
              <a:rPr lang="en-US" sz="1400">
                <a:solidFill>
                  <a:srgbClr val="000000"/>
                </a:solidFill>
                <a:latin typeface="Open Sans Bold"/>
              </a:rPr>
              <a:t>Quelles émotions va-t-il générer ? </a:t>
            </a:r>
          </a:p>
          <a:p>
            <a:pPr algn="just" marL="0" indent="0" lvl="0">
              <a:lnSpc>
                <a:spcPts val="1960"/>
              </a:lnSpc>
              <a:spcBef>
                <a:spcPct val="0"/>
              </a:spcBef>
            </a:pPr>
            <a:r>
              <a:rPr lang="en-US" sz="1400" spc="-21">
                <a:solidFill>
                  <a:srgbClr val="000000"/>
                </a:solidFill>
                <a:latin typeface="Open Sans"/>
              </a:rPr>
              <a:t>Les rétrospectives </a:t>
            </a:r>
            <a:r>
              <a:rPr lang="en-US" sz="1400" spc="-21">
                <a:solidFill>
                  <a:srgbClr val="000000"/>
                </a:solidFill>
                <a:latin typeface="Open Sans"/>
              </a:rPr>
              <a:t>ont créé une attente forte tous les mois pour voir les statistiques d’écoute et une satisfaction accrue en  permettant aux utilisateurs de mieux comprendre leurs préférences musicales. Les concerts live vont créer de l'excitation et de la joie en offrant des expériences de concert uniques. </a:t>
            </a:r>
          </a:p>
        </p:txBody>
      </p:sp>
      <p:sp>
        <p:nvSpPr>
          <p:cNvPr name="TextBox 30" id="30"/>
          <p:cNvSpPr txBox="true"/>
          <p:nvPr/>
        </p:nvSpPr>
        <p:spPr>
          <a:xfrm rot="0">
            <a:off x="9296400" y="4246753"/>
            <a:ext cx="4275924" cy="5688965"/>
          </a:xfrm>
          <a:prstGeom prst="rect">
            <a:avLst/>
          </a:prstGeom>
        </p:spPr>
        <p:txBody>
          <a:bodyPr anchor="t" rtlCol="false" tIns="0" lIns="0" bIns="0" rIns="0">
            <a:spAutoFit/>
          </a:bodyPr>
          <a:lstStyle/>
          <a:p>
            <a:pPr algn="just">
              <a:lnSpc>
                <a:spcPts val="1960"/>
              </a:lnSpc>
            </a:pPr>
            <a:r>
              <a:rPr lang="en-US" sz="1400">
                <a:solidFill>
                  <a:srgbClr val="000000"/>
                </a:solidFill>
                <a:latin typeface="Open Sans Bold"/>
              </a:rPr>
              <a:t>Quelles sont les 3 à 5 fonctionnalités principales qui composent le produit ?</a:t>
            </a:r>
          </a:p>
          <a:p>
            <a:pPr algn="just">
              <a:lnSpc>
                <a:spcPts val="1960"/>
              </a:lnSpc>
            </a:pPr>
          </a:p>
          <a:p>
            <a:pPr algn="just" marL="302261" indent="-151130" lvl="1">
              <a:lnSpc>
                <a:spcPts val="1960"/>
              </a:lnSpc>
              <a:buAutoNum type="arabicPeriod" startAt="1"/>
            </a:pPr>
            <a:r>
              <a:rPr lang="en-US" sz="1400">
                <a:solidFill>
                  <a:srgbClr val="000000"/>
                </a:solidFill>
                <a:latin typeface="Open Sans"/>
              </a:rPr>
              <a:t>Concerts en VR en direct : Offre  la possibilité de vivre des concerts en temps réel dans un environnement virtuel immersif.</a:t>
            </a:r>
          </a:p>
          <a:p>
            <a:pPr algn="just" marL="302261" indent="-151130" lvl="1">
              <a:lnSpc>
                <a:spcPts val="1960"/>
              </a:lnSpc>
              <a:buAutoNum type="arabicPeriod" startAt="1"/>
            </a:pPr>
            <a:r>
              <a:rPr lang="en-US" sz="1400">
                <a:solidFill>
                  <a:srgbClr val="000000"/>
                </a:solidFill>
                <a:latin typeface="Open Sans"/>
              </a:rPr>
              <a:t>Rétrospectives  : Résumés détaillés des habitudes d'écoute des utilisateurs pour une meilleure compréhension de leurs préférences musicales.</a:t>
            </a:r>
          </a:p>
          <a:p>
            <a:pPr algn="just" marL="302261" indent="-151130" lvl="1">
              <a:lnSpc>
                <a:spcPts val="1960"/>
              </a:lnSpc>
              <a:buAutoNum type="arabicPeriod" startAt="1"/>
            </a:pPr>
            <a:r>
              <a:rPr lang="en-US" sz="1400">
                <a:solidFill>
                  <a:srgbClr val="000000"/>
                </a:solidFill>
                <a:latin typeface="Open Sans"/>
              </a:rPr>
              <a:t>Accès Multi-Plateforme : Permet d'accéder aux concerts en live  via VR ou directement sur des smartphones, garantissant une accessibilité universelle.</a:t>
            </a:r>
          </a:p>
          <a:p>
            <a:pPr algn="just">
              <a:lnSpc>
                <a:spcPts val="1960"/>
              </a:lnSpc>
            </a:pPr>
          </a:p>
          <a:p>
            <a:pPr algn="just">
              <a:lnSpc>
                <a:spcPts val="1960"/>
              </a:lnSpc>
            </a:pPr>
            <a:r>
              <a:rPr lang="en-US" sz="1400" spc="-15">
                <a:solidFill>
                  <a:srgbClr val="000000"/>
                </a:solidFill>
                <a:latin typeface="Open Sans Bold"/>
              </a:rPr>
              <a:t>Quels sont les arguments clés de vente ?</a:t>
            </a:r>
          </a:p>
          <a:p>
            <a:pPr algn="just">
              <a:lnSpc>
                <a:spcPts val="1960"/>
              </a:lnSpc>
            </a:pPr>
            <a:r>
              <a:rPr lang="en-US" sz="1400" spc="-49">
                <a:solidFill>
                  <a:srgbClr val="000000"/>
                </a:solidFill>
                <a:latin typeface="Open Sans"/>
              </a:rPr>
              <a:t>Premier service de streaming à intégrer des concerts en VR, offrant une expérience de concert live sans quitter le confort de chez soi. Les rétrospectives mensuelles et les recommandations personnalisées fidélisent les utilisateurs en les engageant activement dans leur parcours musical. Conçu pour tous y compris ceux sans équipement VR, assurant une large adoption.</a:t>
            </a:r>
          </a:p>
        </p:txBody>
      </p:sp>
      <p:sp>
        <p:nvSpPr>
          <p:cNvPr name="TextBox 31" id="31"/>
          <p:cNvSpPr txBox="true"/>
          <p:nvPr/>
        </p:nvSpPr>
        <p:spPr>
          <a:xfrm rot="0">
            <a:off x="13819974" y="4266802"/>
            <a:ext cx="3947135" cy="5688965"/>
          </a:xfrm>
          <a:prstGeom prst="rect">
            <a:avLst/>
          </a:prstGeom>
        </p:spPr>
        <p:txBody>
          <a:bodyPr anchor="t" rtlCol="false" tIns="0" lIns="0" bIns="0" rIns="0">
            <a:spAutoFit/>
          </a:bodyPr>
          <a:lstStyle/>
          <a:p>
            <a:pPr algn="just">
              <a:lnSpc>
                <a:spcPts val="1960"/>
              </a:lnSpc>
            </a:pPr>
            <a:r>
              <a:rPr lang="en-US" sz="1400" spc="-37">
                <a:solidFill>
                  <a:srgbClr val="000000"/>
                </a:solidFill>
                <a:latin typeface="Open Sans Bold"/>
              </a:rPr>
              <a:t>Comment le produit génère-t-il des bénéfices ?</a:t>
            </a:r>
          </a:p>
          <a:p>
            <a:pPr algn="just">
              <a:lnSpc>
                <a:spcPts val="1960"/>
              </a:lnSpc>
            </a:pPr>
          </a:p>
          <a:p>
            <a:pPr algn="just">
              <a:lnSpc>
                <a:spcPts val="1960"/>
              </a:lnSpc>
            </a:pPr>
            <a:r>
              <a:rPr lang="en-US" sz="1400" spc="-53">
                <a:solidFill>
                  <a:srgbClr val="000000"/>
                </a:solidFill>
                <a:latin typeface="Open Sans Bold"/>
              </a:rPr>
              <a:t>Abonnements Premium + : </a:t>
            </a:r>
            <a:r>
              <a:rPr lang="en-US" sz="1400" spc="-53">
                <a:solidFill>
                  <a:srgbClr val="000000"/>
                </a:solidFill>
                <a:latin typeface="Open Sans"/>
              </a:rPr>
              <a:t>Attirer plus d'abonnés grâce aux concerts en VR et rétrospectives mensuelles (facturée 10€ supplémentaire).</a:t>
            </a:r>
          </a:p>
          <a:p>
            <a:pPr algn="just">
              <a:lnSpc>
                <a:spcPts val="1960"/>
              </a:lnSpc>
            </a:pPr>
            <a:r>
              <a:rPr lang="en-US" sz="1400" spc="-53">
                <a:solidFill>
                  <a:srgbClr val="000000"/>
                </a:solidFill>
                <a:latin typeface="Open Sans Bold"/>
              </a:rPr>
              <a:t>Amélioration de la rétention :</a:t>
            </a:r>
            <a:r>
              <a:rPr lang="en-US" sz="1400" spc="-53">
                <a:solidFill>
                  <a:srgbClr val="000000"/>
                </a:solidFill>
                <a:latin typeface="Open Sans"/>
              </a:rPr>
              <a:t> Engager davantage les utilisateurs avec les rétrospectives.</a:t>
            </a:r>
          </a:p>
          <a:p>
            <a:pPr algn="just">
              <a:lnSpc>
                <a:spcPts val="1960"/>
              </a:lnSpc>
            </a:pPr>
            <a:r>
              <a:rPr lang="en-US" sz="1400" spc="-53">
                <a:solidFill>
                  <a:srgbClr val="000000"/>
                </a:solidFill>
                <a:latin typeface="Open Sans Bold"/>
              </a:rPr>
              <a:t>R</a:t>
            </a:r>
            <a:r>
              <a:rPr lang="en-US" sz="1400" spc="-53">
                <a:solidFill>
                  <a:srgbClr val="000000"/>
                </a:solidFill>
                <a:latin typeface="Open Sans Bold"/>
              </a:rPr>
              <a:t>evenus publicitaires :</a:t>
            </a:r>
            <a:r>
              <a:rPr lang="en-US" sz="1400" spc="-53">
                <a:solidFill>
                  <a:srgbClr val="000000"/>
                </a:solidFill>
                <a:latin typeface="Open Sans"/>
              </a:rPr>
              <a:t> Publicité ciblée lors des concerts live.</a:t>
            </a:r>
          </a:p>
          <a:p>
            <a:pPr algn="just">
              <a:lnSpc>
                <a:spcPts val="1960"/>
              </a:lnSpc>
            </a:pPr>
          </a:p>
          <a:p>
            <a:pPr algn="just">
              <a:lnSpc>
                <a:spcPts val="1960"/>
              </a:lnSpc>
            </a:pPr>
            <a:r>
              <a:rPr lang="en-US" sz="1400" spc="-37">
                <a:solidFill>
                  <a:srgbClr val="000000"/>
                </a:solidFill>
                <a:latin typeface="Open Sans Bold"/>
              </a:rPr>
              <a:t>KPIs pour mesurer le succès :</a:t>
            </a:r>
          </a:p>
          <a:p>
            <a:pPr algn="just" marL="302261" indent="-151130" lvl="1">
              <a:lnSpc>
                <a:spcPts val="1960"/>
              </a:lnSpc>
              <a:buFont typeface="Arial"/>
              <a:buChar char="•"/>
            </a:pPr>
            <a:r>
              <a:rPr lang="en-US" sz="1400" spc="-37">
                <a:solidFill>
                  <a:srgbClr val="000000"/>
                </a:solidFill>
                <a:latin typeface="Open Sans Bold"/>
              </a:rPr>
              <a:t>Taux conversion en Premium + :</a:t>
            </a:r>
            <a:r>
              <a:rPr lang="en-US" sz="1400" spc="-37">
                <a:solidFill>
                  <a:srgbClr val="000000"/>
                </a:solidFill>
                <a:latin typeface="Open Sans"/>
              </a:rPr>
              <a:t> Pourcentage d'utilisateurs passant à un abonnement Premium + post-lancement.</a:t>
            </a:r>
          </a:p>
          <a:p>
            <a:pPr algn="just" marL="302261" indent="-151130" lvl="1">
              <a:lnSpc>
                <a:spcPts val="1960"/>
              </a:lnSpc>
              <a:buFont typeface="Arial"/>
              <a:buChar char="•"/>
            </a:pPr>
            <a:r>
              <a:rPr lang="en-US" sz="1400" spc="-37">
                <a:solidFill>
                  <a:srgbClr val="000000"/>
                </a:solidFill>
                <a:latin typeface="Open Sans Bold"/>
              </a:rPr>
              <a:t>Taux de rétention : </a:t>
            </a:r>
            <a:r>
              <a:rPr lang="en-US" sz="1400" spc="-37">
                <a:solidFill>
                  <a:srgbClr val="000000"/>
                </a:solidFill>
                <a:latin typeface="Open Sans"/>
              </a:rPr>
              <a:t>Comparaison des taux de rétention avant et après l'implémentation. (pour la fonctionnalité rétrospectives).</a:t>
            </a:r>
          </a:p>
          <a:p>
            <a:pPr algn="just" marL="302261" indent="-151130" lvl="1">
              <a:lnSpc>
                <a:spcPts val="1960"/>
              </a:lnSpc>
              <a:buFont typeface="Arial"/>
              <a:buChar char="•"/>
            </a:pPr>
            <a:r>
              <a:rPr lang="en-US" sz="1400" spc="-37">
                <a:solidFill>
                  <a:srgbClr val="000000"/>
                </a:solidFill>
                <a:latin typeface="Open Sans Bold"/>
              </a:rPr>
              <a:t>Satisfaction utilisateur :</a:t>
            </a:r>
            <a:r>
              <a:rPr lang="en-US" sz="1400" spc="-37">
                <a:solidFill>
                  <a:srgbClr val="000000"/>
                </a:solidFill>
                <a:latin typeface="Open Sans"/>
              </a:rPr>
              <a:t> Scores de satisfaction et f</a:t>
            </a:r>
            <a:r>
              <a:rPr lang="en-US" sz="1400" spc="-37">
                <a:solidFill>
                  <a:srgbClr val="000000"/>
                </a:solidFill>
                <a:latin typeface="Open Sans"/>
              </a:rPr>
              <a:t>eedbacks directs sur les nouvelles fonctionnalités.</a:t>
            </a:r>
          </a:p>
          <a:p>
            <a:pPr algn="just" marL="302261" indent="-151130" lvl="1">
              <a:lnSpc>
                <a:spcPts val="1960"/>
              </a:lnSpc>
              <a:buFont typeface="Arial"/>
              <a:buChar char="•"/>
            </a:pPr>
            <a:r>
              <a:rPr lang="en-US" sz="1400" spc="-37">
                <a:solidFill>
                  <a:srgbClr val="000000"/>
                </a:solidFill>
                <a:latin typeface="Open Sans Bold"/>
              </a:rPr>
              <a:t>Revenus publicitaires par utilisateur :</a:t>
            </a:r>
            <a:r>
              <a:rPr lang="en-US" sz="1400" spc="-37">
                <a:solidFill>
                  <a:srgbClr val="000000"/>
                </a:solidFill>
                <a:latin typeface="Open Sans"/>
              </a:rPr>
              <a:t> Chiffre des revenus publicitaires générés par utilisateur (pour les concerts live).</a:t>
            </a:r>
          </a:p>
        </p:txBody>
      </p:sp>
      <p:sp>
        <p:nvSpPr>
          <p:cNvPr name="TextBox 32" id="32"/>
          <p:cNvSpPr txBox="true"/>
          <p:nvPr/>
        </p:nvSpPr>
        <p:spPr>
          <a:xfrm rot="0">
            <a:off x="423051" y="4463147"/>
            <a:ext cx="4142204" cy="5193665"/>
          </a:xfrm>
          <a:prstGeom prst="rect">
            <a:avLst/>
          </a:prstGeom>
        </p:spPr>
        <p:txBody>
          <a:bodyPr anchor="t" rtlCol="false" tIns="0" lIns="0" bIns="0" rIns="0">
            <a:spAutoFit/>
          </a:bodyPr>
          <a:lstStyle/>
          <a:p>
            <a:pPr algn="just">
              <a:lnSpc>
                <a:spcPts val="1960"/>
              </a:lnSpc>
            </a:pPr>
            <a:r>
              <a:rPr lang="en-US" sz="1400">
                <a:solidFill>
                  <a:srgbClr val="000000"/>
                </a:solidFill>
                <a:latin typeface="Open Sans"/>
              </a:rPr>
              <a:t>Spotify cible tous les amateurs de musique technophiles. Mais, l’option VR s’adresse en particulier aux jeunes adultes (18-35 ans) qui utilisent fréquemment les appareils mobiles et les technologies immersives comme les casques VR pour une expérience enrichie de la musique.</a:t>
            </a:r>
          </a:p>
          <a:p>
            <a:pPr algn="just">
              <a:lnSpc>
                <a:spcPts val="1960"/>
              </a:lnSpc>
            </a:pPr>
          </a:p>
          <a:p>
            <a:pPr algn="just">
              <a:lnSpc>
                <a:spcPts val="1960"/>
              </a:lnSpc>
            </a:pPr>
            <a:r>
              <a:rPr lang="en-US" sz="1400">
                <a:solidFill>
                  <a:srgbClr val="000000"/>
                </a:solidFill>
                <a:latin typeface="Open Sans Bold"/>
              </a:rPr>
              <a:t>Utilisateur Finaux :  </a:t>
            </a:r>
          </a:p>
          <a:p>
            <a:pPr algn="just" marL="302261" indent="-151130" lvl="1">
              <a:lnSpc>
                <a:spcPts val="1960"/>
              </a:lnSpc>
              <a:buFont typeface="Arial"/>
              <a:buChar char="•"/>
            </a:pPr>
            <a:r>
              <a:rPr lang="en-US" sz="1400">
                <a:solidFill>
                  <a:srgbClr val="000000"/>
                </a:solidFill>
                <a:latin typeface="Open Sans"/>
              </a:rPr>
              <a:t>Utilisateurs Spotify actuels désirant plus d'interaction et d'immersion.</a:t>
            </a:r>
          </a:p>
          <a:p>
            <a:pPr algn="just" marL="302261" indent="-151130" lvl="1">
              <a:lnSpc>
                <a:spcPts val="1960"/>
              </a:lnSpc>
              <a:buFont typeface="Arial"/>
              <a:buChar char="•"/>
            </a:pPr>
            <a:r>
              <a:rPr lang="en-US" sz="1400">
                <a:solidFill>
                  <a:srgbClr val="000000"/>
                </a:solidFill>
                <a:latin typeface="Open Sans"/>
              </a:rPr>
              <a:t>Nouveaux utilisateurs attirés par les concerts en VR et rétrospectives mensuelles.</a:t>
            </a:r>
          </a:p>
          <a:p>
            <a:pPr algn="just" marL="302261" indent="-151130" lvl="1">
              <a:lnSpc>
                <a:spcPts val="1960"/>
              </a:lnSpc>
              <a:buFont typeface="Arial"/>
              <a:buChar char="•"/>
            </a:pPr>
            <a:r>
              <a:rPr lang="en-US" sz="1400">
                <a:solidFill>
                  <a:srgbClr val="000000"/>
                </a:solidFill>
                <a:latin typeface="Open Sans"/>
              </a:rPr>
              <a:t>Fans de concerts cherchant une accessibilité accrue et des expériences en direct innovantes (personne occupée ou avec un budget  restreint).</a:t>
            </a:r>
          </a:p>
          <a:p>
            <a:pPr algn="just">
              <a:lnSpc>
                <a:spcPts val="1960"/>
              </a:lnSpc>
            </a:pPr>
          </a:p>
          <a:p>
            <a:pPr algn="just">
              <a:lnSpc>
                <a:spcPts val="1960"/>
              </a:lnSpc>
            </a:pPr>
            <a:r>
              <a:rPr lang="en-US" sz="1400">
                <a:solidFill>
                  <a:srgbClr val="000000"/>
                </a:solidFill>
                <a:latin typeface="Open Sans"/>
              </a:rPr>
              <a:t>Ces utilisateurs recherchent des expériences musicales qui combinent des concerts en live et des analyses détaillées de leurs préférences. </a:t>
            </a:r>
          </a:p>
          <a:p>
            <a:pPr algn="just">
              <a:lnSpc>
                <a:spcPts val="1960"/>
              </a:lnSpc>
            </a:pP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F6F2EF"/>
        </a:solidFill>
      </p:bgPr>
    </p:bg>
    <p:spTree>
      <p:nvGrpSpPr>
        <p:cNvPr id="1" name=""/>
        <p:cNvGrpSpPr/>
        <p:nvPr/>
      </p:nvGrpSpPr>
      <p:grpSpPr>
        <a:xfrm>
          <a:off x="0" y="0"/>
          <a:ext cx="0" cy="0"/>
          <a:chOff x="0" y="0"/>
          <a:chExt cx="0" cy="0"/>
        </a:xfrm>
      </p:grpSpPr>
      <p:sp>
        <p:nvSpPr>
          <p:cNvPr name="AutoShape 2" id="2"/>
          <p:cNvSpPr/>
          <p:nvPr/>
        </p:nvSpPr>
        <p:spPr>
          <a:xfrm>
            <a:off x="3974145" y="2084684"/>
            <a:ext cx="0" cy="8202316"/>
          </a:xfrm>
          <a:prstGeom prst="line">
            <a:avLst/>
          </a:prstGeom>
          <a:ln cap="flat" w="38100">
            <a:solidFill>
              <a:srgbClr val="000000"/>
            </a:solidFill>
            <a:prstDash val="solid"/>
            <a:headEnd type="none" len="sm" w="sm"/>
            <a:tailEnd type="none" len="sm" w="sm"/>
          </a:ln>
        </p:spPr>
      </p:sp>
      <p:sp>
        <p:nvSpPr>
          <p:cNvPr name="AutoShape 3" id="3"/>
          <p:cNvSpPr/>
          <p:nvPr/>
        </p:nvSpPr>
        <p:spPr>
          <a:xfrm>
            <a:off x="8470379" y="2084684"/>
            <a:ext cx="0" cy="8202316"/>
          </a:xfrm>
          <a:prstGeom prst="line">
            <a:avLst/>
          </a:prstGeom>
          <a:ln cap="flat" w="38100">
            <a:solidFill>
              <a:srgbClr val="000000"/>
            </a:solidFill>
            <a:prstDash val="solid"/>
            <a:headEnd type="none" len="sm" w="sm"/>
            <a:tailEnd type="none" len="sm" w="sm"/>
          </a:ln>
        </p:spPr>
      </p:sp>
      <p:sp>
        <p:nvSpPr>
          <p:cNvPr name="AutoShape 4" id="4"/>
          <p:cNvSpPr/>
          <p:nvPr/>
        </p:nvSpPr>
        <p:spPr>
          <a:xfrm>
            <a:off x="13091478" y="2313284"/>
            <a:ext cx="0" cy="8202316"/>
          </a:xfrm>
          <a:prstGeom prst="line">
            <a:avLst/>
          </a:prstGeom>
          <a:ln cap="flat" w="38100">
            <a:solidFill>
              <a:srgbClr val="000000"/>
            </a:solidFill>
            <a:prstDash val="solid"/>
            <a:headEnd type="none" len="sm" w="sm"/>
            <a:tailEnd type="none" len="sm" w="sm"/>
          </a:ln>
        </p:spPr>
      </p:sp>
      <p:grpSp>
        <p:nvGrpSpPr>
          <p:cNvPr name="Group 5" id="5"/>
          <p:cNvGrpSpPr/>
          <p:nvPr/>
        </p:nvGrpSpPr>
        <p:grpSpPr>
          <a:xfrm rot="0">
            <a:off x="404665" y="3965241"/>
            <a:ext cx="3086100" cy="308610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5E6067"/>
            </a:solidFill>
          </p:spPr>
        </p:sp>
        <p:sp>
          <p:nvSpPr>
            <p:cNvPr name="TextBox 7" id="7"/>
            <p:cNvSpPr txBox="true"/>
            <p:nvPr/>
          </p:nvSpPr>
          <p:spPr>
            <a:xfrm>
              <a:off x="0" y="47625"/>
              <a:ext cx="812800" cy="765175"/>
            </a:xfrm>
            <a:prstGeom prst="rect">
              <a:avLst/>
            </a:prstGeom>
          </p:spPr>
          <p:txBody>
            <a:bodyPr anchor="ctr" rtlCol="false" tIns="50800" lIns="50800" bIns="50800" rIns="50800"/>
            <a:lstStyle/>
            <a:p>
              <a:pPr algn="ctr">
                <a:lnSpc>
                  <a:spcPts val="3415"/>
                </a:lnSpc>
              </a:pPr>
              <a:r>
                <a:rPr lang="en-US" sz="3252">
                  <a:solidFill>
                    <a:srgbClr val="FFFFFF"/>
                  </a:solidFill>
                  <a:latin typeface="One Little Font"/>
                </a:rPr>
                <a:t>Améliorer Spotify</a:t>
              </a:r>
            </a:p>
          </p:txBody>
        </p:sp>
      </p:grpSp>
      <p:grpSp>
        <p:nvGrpSpPr>
          <p:cNvPr name="Group 8" id="8"/>
          <p:cNvGrpSpPr/>
          <p:nvPr/>
        </p:nvGrpSpPr>
        <p:grpSpPr>
          <a:xfrm rot="0">
            <a:off x="4679212" y="3179316"/>
            <a:ext cx="3086100" cy="1200692"/>
            <a:chOff x="0" y="0"/>
            <a:chExt cx="812800" cy="316232"/>
          </a:xfrm>
        </p:grpSpPr>
        <p:sp>
          <p:nvSpPr>
            <p:cNvPr name="Freeform 9" id="9"/>
            <p:cNvSpPr/>
            <p:nvPr/>
          </p:nvSpPr>
          <p:spPr>
            <a:xfrm flipH="false" flipV="false" rot="0">
              <a:off x="0" y="0"/>
              <a:ext cx="812800" cy="316232"/>
            </a:xfrm>
            <a:custGeom>
              <a:avLst/>
              <a:gdLst/>
              <a:ahLst/>
              <a:cxnLst/>
              <a:rect r="r" b="b" t="t" l="l"/>
              <a:pathLst>
                <a:path h="316232" w="812800">
                  <a:moveTo>
                    <a:pt x="127941" y="0"/>
                  </a:moveTo>
                  <a:lnTo>
                    <a:pt x="684859" y="0"/>
                  </a:lnTo>
                  <a:cubicBezTo>
                    <a:pt x="718791" y="0"/>
                    <a:pt x="751333" y="13479"/>
                    <a:pt x="775327" y="37473"/>
                  </a:cubicBezTo>
                  <a:cubicBezTo>
                    <a:pt x="799321" y="61467"/>
                    <a:pt x="812800" y="94009"/>
                    <a:pt x="812800" y="127941"/>
                  </a:cubicBezTo>
                  <a:lnTo>
                    <a:pt x="812800" y="188291"/>
                  </a:lnTo>
                  <a:cubicBezTo>
                    <a:pt x="812800" y="222223"/>
                    <a:pt x="799321" y="254765"/>
                    <a:pt x="775327" y="278759"/>
                  </a:cubicBezTo>
                  <a:cubicBezTo>
                    <a:pt x="751333" y="302752"/>
                    <a:pt x="718791" y="316232"/>
                    <a:pt x="684859" y="316232"/>
                  </a:cubicBezTo>
                  <a:lnTo>
                    <a:pt x="127941" y="316232"/>
                  </a:lnTo>
                  <a:cubicBezTo>
                    <a:pt x="94009" y="316232"/>
                    <a:pt x="61467" y="302752"/>
                    <a:pt x="37473" y="278759"/>
                  </a:cubicBezTo>
                  <a:cubicBezTo>
                    <a:pt x="13479" y="254765"/>
                    <a:pt x="0" y="222223"/>
                    <a:pt x="0" y="188291"/>
                  </a:cubicBezTo>
                  <a:lnTo>
                    <a:pt x="0" y="127941"/>
                  </a:lnTo>
                  <a:cubicBezTo>
                    <a:pt x="0" y="94009"/>
                    <a:pt x="13479" y="61467"/>
                    <a:pt x="37473" y="37473"/>
                  </a:cubicBezTo>
                  <a:cubicBezTo>
                    <a:pt x="61467" y="13479"/>
                    <a:pt x="94009" y="0"/>
                    <a:pt x="127941" y="0"/>
                  </a:cubicBezTo>
                  <a:close/>
                </a:path>
              </a:pathLst>
            </a:custGeom>
            <a:solidFill>
              <a:srgbClr val="8AB7DD"/>
            </a:solidFill>
          </p:spPr>
        </p:sp>
        <p:sp>
          <p:nvSpPr>
            <p:cNvPr name="TextBox 10" id="10"/>
            <p:cNvSpPr txBox="true"/>
            <p:nvPr/>
          </p:nvSpPr>
          <p:spPr>
            <a:xfrm>
              <a:off x="0" y="28575"/>
              <a:ext cx="812800" cy="287657"/>
            </a:xfrm>
            <a:prstGeom prst="rect">
              <a:avLst/>
            </a:prstGeom>
          </p:spPr>
          <p:txBody>
            <a:bodyPr anchor="ctr" rtlCol="false" tIns="50800" lIns="50800" bIns="50800" rIns="50800"/>
            <a:lstStyle/>
            <a:p>
              <a:pPr algn="ctr">
                <a:lnSpc>
                  <a:spcPts val="2260"/>
                </a:lnSpc>
              </a:pPr>
              <a:r>
                <a:rPr lang="en-US" sz="2152">
                  <a:solidFill>
                    <a:srgbClr val="000000"/>
                  </a:solidFill>
                  <a:latin typeface="One Little Font"/>
                </a:rPr>
                <a:t>Client existant, récent</a:t>
              </a:r>
            </a:p>
          </p:txBody>
        </p:sp>
      </p:grpSp>
      <p:grpSp>
        <p:nvGrpSpPr>
          <p:cNvPr name="Group 11" id="11"/>
          <p:cNvGrpSpPr/>
          <p:nvPr/>
        </p:nvGrpSpPr>
        <p:grpSpPr>
          <a:xfrm rot="0">
            <a:off x="4708004" y="5859554"/>
            <a:ext cx="3086100" cy="1293114"/>
            <a:chOff x="0" y="0"/>
            <a:chExt cx="812800" cy="340573"/>
          </a:xfrm>
        </p:grpSpPr>
        <p:sp>
          <p:nvSpPr>
            <p:cNvPr name="Freeform 12" id="12"/>
            <p:cNvSpPr/>
            <p:nvPr/>
          </p:nvSpPr>
          <p:spPr>
            <a:xfrm flipH="false" flipV="false" rot="0">
              <a:off x="0" y="0"/>
              <a:ext cx="812800" cy="340573"/>
            </a:xfrm>
            <a:custGeom>
              <a:avLst/>
              <a:gdLst/>
              <a:ahLst/>
              <a:cxnLst/>
              <a:rect r="r" b="b" t="t" l="l"/>
              <a:pathLst>
                <a:path h="340573" w="812800">
                  <a:moveTo>
                    <a:pt x="127941" y="0"/>
                  </a:moveTo>
                  <a:lnTo>
                    <a:pt x="684859" y="0"/>
                  </a:lnTo>
                  <a:cubicBezTo>
                    <a:pt x="718791" y="0"/>
                    <a:pt x="751333" y="13479"/>
                    <a:pt x="775327" y="37473"/>
                  </a:cubicBezTo>
                  <a:cubicBezTo>
                    <a:pt x="799321" y="61467"/>
                    <a:pt x="812800" y="94009"/>
                    <a:pt x="812800" y="127941"/>
                  </a:cubicBezTo>
                  <a:lnTo>
                    <a:pt x="812800" y="212632"/>
                  </a:lnTo>
                  <a:cubicBezTo>
                    <a:pt x="812800" y="246564"/>
                    <a:pt x="799321" y="279107"/>
                    <a:pt x="775327" y="303100"/>
                  </a:cubicBezTo>
                  <a:cubicBezTo>
                    <a:pt x="751333" y="327094"/>
                    <a:pt x="718791" y="340573"/>
                    <a:pt x="684859" y="340573"/>
                  </a:cubicBezTo>
                  <a:lnTo>
                    <a:pt x="127941" y="340573"/>
                  </a:lnTo>
                  <a:cubicBezTo>
                    <a:pt x="94009" y="340573"/>
                    <a:pt x="61467" y="327094"/>
                    <a:pt x="37473" y="303100"/>
                  </a:cubicBezTo>
                  <a:cubicBezTo>
                    <a:pt x="13479" y="279107"/>
                    <a:pt x="0" y="246564"/>
                    <a:pt x="0" y="212632"/>
                  </a:cubicBezTo>
                  <a:lnTo>
                    <a:pt x="0" y="127941"/>
                  </a:lnTo>
                  <a:cubicBezTo>
                    <a:pt x="0" y="94009"/>
                    <a:pt x="13479" y="61467"/>
                    <a:pt x="37473" y="37473"/>
                  </a:cubicBezTo>
                  <a:cubicBezTo>
                    <a:pt x="61467" y="13479"/>
                    <a:pt x="94009" y="0"/>
                    <a:pt x="127941" y="0"/>
                  </a:cubicBezTo>
                  <a:close/>
                </a:path>
              </a:pathLst>
            </a:custGeom>
            <a:solidFill>
              <a:srgbClr val="8AB7DD"/>
            </a:solidFill>
          </p:spPr>
        </p:sp>
        <p:sp>
          <p:nvSpPr>
            <p:cNvPr name="TextBox 13" id="13"/>
            <p:cNvSpPr txBox="true"/>
            <p:nvPr/>
          </p:nvSpPr>
          <p:spPr>
            <a:xfrm>
              <a:off x="0" y="28575"/>
              <a:ext cx="812800" cy="311998"/>
            </a:xfrm>
            <a:prstGeom prst="rect">
              <a:avLst/>
            </a:prstGeom>
          </p:spPr>
          <p:txBody>
            <a:bodyPr anchor="ctr" rtlCol="false" tIns="50800" lIns="50800" bIns="50800" rIns="50800"/>
            <a:lstStyle/>
            <a:p>
              <a:pPr algn="ctr">
                <a:lnSpc>
                  <a:spcPts val="2260"/>
                </a:lnSpc>
              </a:pPr>
              <a:r>
                <a:rPr lang="en-US" sz="2152">
                  <a:solidFill>
                    <a:srgbClr val="000000"/>
                  </a:solidFill>
                  <a:latin typeface="One Little Font"/>
                </a:rPr>
                <a:t>Client existant historique</a:t>
              </a:r>
            </a:p>
          </p:txBody>
        </p:sp>
      </p:grpSp>
      <p:grpSp>
        <p:nvGrpSpPr>
          <p:cNvPr name="Group 14" id="14"/>
          <p:cNvGrpSpPr/>
          <p:nvPr/>
        </p:nvGrpSpPr>
        <p:grpSpPr>
          <a:xfrm rot="0">
            <a:off x="4679212" y="8722208"/>
            <a:ext cx="3086100" cy="1219970"/>
            <a:chOff x="0" y="0"/>
            <a:chExt cx="812800" cy="321309"/>
          </a:xfrm>
        </p:grpSpPr>
        <p:sp>
          <p:nvSpPr>
            <p:cNvPr name="Freeform 15" id="15"/>
            <p:cNvSpPr/>
            <p:nvPr/>
          </p:nvSpPr>
          <p:spPr>
            <a:xfrm flipH="false" flipV="false" rot="0">
              <a:off x="0" y="0"/>
              <a:ext cx="812800" cy="321309"/>
            </a:xfrm>
            <a:custGeom>
              <a:avLst/>
              <a:gdLst/>
              <a:ahLst/>
              <a:cxnLst/>
              <a:rect r="r" b="b" t="t" l="l"/>
              <a:pathLst>
                <a:path h="321309" w="812800">
                  <a:moveTo>
                    <a:pt x="127941" y="0"/>
                  </a:moveTo>
                  <a:lnTo>
                    <a:pt x="684859" y="0"/>
                  </a:lnTo>
                  <a:cubicBezTo>
                    <a:pt x="718791" y="0"/>
                    <a:pt x="751333" y="13479"/>
                    <a:pt x="775327" y="37473"/>
                  </a:cubicBezTo>
                  <a:cubicBezTo>
                    <a:pt x="799321" y="61467"/>
                    <a:pt x="812800" y="94009"/>
                    <a:pt x="812800" y="127941"/>
                  </a:cubicBezTo>
                  <a:lnTo>
                    <a:pt x="812800" y="193368"/>
                  </a:lnTo>
                  <a:cubicBezTo>
                    <a:pt x="812800" y="227300"/>
                    <a:pt x="799321" y="259842"/>
                    <a:pt x="775327" y="283836"/>
                  </a:cubicBezTo>
                  <a:cubicBezTo>
                    <a:pt x="751333" y="307830"/>
                    <a:pt x="718791" y="321309"/>
                    <a:pt x="684859" y="321309"/>
                  </a:cubicBezTo>
                  <a:lnTo>
                    <a:pt x="127941" y="321309"/>
                  </a:lnTo>
                  <a:cubicBezTo>
                    <a:pt x="94009" y="321309"/>
                    <a:pt x="61467" y="307830"/>
                    <a:pt x="37473" y="283836"/>
                  </a:cubicBezTo>
                  <a:cubicBezTo>
                    <a:pt x="13479" y="259842"/>
                    <a:pt x="0" y="227300"/>
                    <a:pt x="0" y="193368"/>
                  </a:cubicBezTo>
                  <a:lnTo>
                    <a:pt x="0" y="127941"/>
                  </a:lnTo>
                  <a:cubicBezTo>
                    <a:pt x="0" y="94009"/>
                    <a:pt x="13479" y="61467"/>
                    <a:pt x="37473" y="37473"/>
                  </a:cubicBezTo>
                  <a:cubicBezTo>
                    <a:pt x="61467" y="13479"/>
                    <a:pt x="94009" y="0"/>
                    <a:pt x="127941" y="0"/>
                  </a:cubicBezTo>
                  <a:close/>
                </a:path>
              </a:pathLst>
            </a:custGeom>
            <a:solidFill>
              <a:srgbClr val="8AB7DD"/>
            </a:solidFill>
          </p:spPr>
        </p:sp>
        <p:sp>
          <p:nvSpPr>
            <p:cNvPr name="TextBox 16" id="16"/>
            <p:cNvSpPr txBox="true"/>
            <p:nvPr/>
          </p:nvSpPr>
          <p:spPr>
            <a:xfrm>
              <a:off x="0" y="28575"/>
              <a:ext cx="812800" cy="292734"/>
            </a:xfrm>
            <a:prstGeom prst="rect">
              <a:avLst/>
            </a:prstGeom>
          </p:spPr>
          <p:txBody>
            <a:bodyPr anchor="ctr" rtlCol="false" tIns="50800" lIns="50800" bIns="50800" rIns="50800"/>
            <a:lstStyle/>
            <a:p>
              <a:pPr algn="ctr">
                <a:lnSpc>
                  <a:spcPts val="2260"/>
                </a:lnSpc>
              </a:pPr>
              <a:r>
                <a:rPr lang="en-US" sz="2152">
                  <a:solidFill>
                    <a:srgbClr val="000000"/>
                  </a:solidFill>
                  <a:latin typeface="One Little Font"/>
                </a:rPr>
                <a:t>Nouveau client</a:t>
              </a:r>
            </a:p>
          </p:txBody>
        </p:sp>
      </p:grpSp>
      <p:grpSp>
        <p:nvGrpSpPr>
          <p:cNvPr name="Group 17" id="17"/>
          <p:cNvGrpSpPr/>
          <p:nvPr/>
        </p:nvGrpSpPr>
        <p:grpSpPr>
          <a:xfrm rot="0">
            <a:off x="8875820" y="7263574"/>
            <a:ext cx="3655028" cy="526408"/>
            <a:chOff x="0" y="0"/>
            <a:chExt cx="962641" cy="138642"/>
          </a:xfrm>
        </p:grpSpPr>
        <p:sp>
          <p:nvSpPr>
            <p:cNvPr name="Freeform 18" id="18"/>
            <p:cNvSpPr/>
            <p:nvPr/>
          </p:nvSpPr>
          <p:spPr>
            <a:xfrm flipH="false" flipV="false" rot="0">
              <a:off x="0" y="0"/>
              <a:ext cx="962641" cy="138642"/>
            </a:xfrm>
            <a:custGeom>
              <a:avLst/>
              <a:gdLst/>
              <a:ahLst/>
              <a:cxnLst/>
              <a:rect r="r" b="b" t="t" l="l"/>
              <a:pathLst>
                <a:path h="138642" w="962641">
                  <a:moveTo>
                    <a:pt x="69321" y="0"/>
                  </a:moveTo>
                  <a:lnTo>
                    <a:pt x="893320" y="0"/>
                  </a:lnTo>
                  <a:cubicBezTo>
                    <a:pt x="931605" y="0"/>
                    <a:pt x="962641" y="31036"/>
                    <a:pt x="962641" y="69321"/>
                  </a:cubicBezTo>
                  <a:lnTo>
                    <a:pt x="962641" y="69321"/>
                  </a:lnTo>
                  <a:cubicBezTo>
                    <a:pt x="962641" y="87706"/>
                    <a:pt x="955338" y="105339"/>
                    <a:pt x="942337" y="118339"/>
                  </a:cubicBezTo>
                  <a:cubicBezTo>
                    <a:pt x="929337" y="131339"/>
                    <a:pt x="911705" y="138642"/>
                    <a:pt x="893320" y="138642"/>
                  </a:cubicBezTo>
                  <a:lnTo>
                    <a:pt x="69321" y="138642"/>
                  </a:lnTo>
                  <a:cubicBezTo>
                    <a:pt x="50936" y="138642"/>
                    <a:pt x="33304" y="131339"/>
                    <a:pt x="20304" y="118339"/>
                  </a:cubicBezTo>
                  <a:cubicBezTo>
                    <a:pt x="7303" y="105339"/>
                    <a:pt x="0" y="87706"/>
                    <a:pt x="0" y="69321"/>
                  </a:cubicBezTo>
                  <a:lnTo>
                    <a:pt x="0" y="69321"/>
                  </a:lnTo>
                  <a:cubicBezTo>
                    <a:pt x="0" y="50936"/>
                    <a:pt x="7303" y="33304"/>
                    <a:pt x="20304" y="20304"/>
                  </a:cubicBezTo>
                  <a:cubicBezTo>
                    <a:pt x="33304" y="7303"/>
                    <a:pt x="50936" y="0"/>
                    <a:pt x="69321" y="0"/>
                  </a:cubicBezTo>
                  <a:close/>
                </a:path>
              </a:pathLst>
            </a:custGeom>
            <a:solidFill>
              <a:srgbClr val="8AB7DD"/>
            </a:solidFill>
          </p:spPr>
        </p:sp>
        <p:sp>
          <p:nvSpPr>
            <p:cNvPr name="TextBox 19" id="19"/>
            <p:cNvSpPr txBox="true"/>
            <p:nvPr/>
          </p:nvSpPr>
          <p:spPr>
            <a:xfrm>
              <a:off x="0" y="9525"/>
              <a:ext cx="962641" cy="129117"/>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Il utilise Spotify au quotidien</a:t>
              </a:r>
            </a:p>
          </p:txBody>
        </p:sp>
      </p:grpSp>
      <p:sp>
        <p:nvSpPr>
          <p:cNvPr name="TextBox 20" id="20"/>
          <p:cNvSpPr txBox="true"/>
          <p:nvPr/>
        </p:nvSpPr>
        <p:spPr>
          <a:xfrm rot="0">
            <a:off x="1740481" y="362247"/>
            <a:ext cx="14218834" cy="1457325"/>
          </a:xfrm>
          <a:prstGeom prst="rect">
            <a:avLst/>
          </a:prstGeom>
        </p:spPr>
        <p:txBody>
          <a:bodyPr anchor="t" rtlCol="false" tIns="0" lIns="0" bIns="0" rIns="0">
            <a:spAutoFit/>
          </a:bodyPr>
          <a:lstStyle/>
          <a:p>
            <a:pPr algn="ctr" marL="0" indent="0" lvl="0">
              <a:lnSpc>
                <a:spcPts val="11519"/>
              </a:lnSpc>
              <a:spcBef>
                <a:spcPct val="0"/>
              </a:spcBef>
            </a:pPr>
            <a:r>
              <a:rPr lang="en-US" sz="9600" strike="noStrike" u="none">
                <a:solidFill>
                  <a:srgbClr val="000000"/>
                </a:solidFill>
                <a:latin typeface="Poppins Medium"/>
              </a:rPr>
              <a:t>6. IMPACT MAPPING</a:t>
            </a:r>
          </a:p>
        </p:txBody>
      </p:sp>
      <p:sp>
        <p:nvSpPr>
          <p:cNvPr name="TextBox 21" id="21"/>
          <p:cNvSpPr txBox="true"/>
          <p:nvPr/>
        </p:nvSpPr>
        <p:spPr>
          <a:xfrm rot="0">
            <a:off x="955925" y="1752897"/>
            <a:ext cx="1983581" cy="596899"/>
          </a:xfrm>
          <a:prstGeom prst="rect">
            <a:avLst/>
          </a:prstGeom>
        </p:spPr>
        <p:txBody>
          <a:bodyPr anchor="t" rtlCol="false" tIns="0" lIns="0" bIns="0" rIns="0">
            <a:spAutoFit/>
          </a:bodyPr>
          <a:lstStyle/>
          <a:p>
            <a:pPr algn="ctr">
              <a:lnSpc>
                <a:spcPts val="4900"/>
              </a:lnSpc>
            </a:pPr>
            <a:r>
              <a:rPr lang="en-US" sz="3500">
                <a:solidFill>
                  <a:srgbClr val="000000"/>
                </a:solidFill>
                <a:latin typeface="Open Sans Bold"/>
              </a:rPr>
              <a:t>Objectifs</a:t>
            </a:r>
          </a:p>
        </p:txBody>
      </p:sp>
      <p:sp>
        <p:nvSpPr>
          <p:cNvPr name="TextBox 22" id="22"/>
          <p:cNvSpPr txBox="true"/>
          <p:nvPr/>
        </p:nvSpPr>
        <p:spPr>
          <a:xfrm rot="0">
            <a:off x="5183361" y="1711622"/>
            <a:ext cx="1705868" cy="1136649"/>
          </a:xfrm>
          <a:prstGeom prst="rect">
            <a:avLst/>
          </a:prstGeom>
        </p:spPr>
        <p:txBody>
          <a:bodyPr anchor="t" rtlCol="false" tIns="0" lIns="0" bIns="0" rIns="0">
            <a:spAutoFit/>
          </a:bodyPr>
          <a:lstStyle/>
          <a:p>
            <a:pPr algn="ctr">
              <a:lnSpc>
                <a:spcPts val="4900"/>
              </a:lnSpc>
            </a:pPr>
            <a:r>
              <a:rPr lang="en-US" sz="3500">
                <a:solidFill>
                  <a:srgbClr val="000000"/>
                </a:solidFill>
                <a:latin typeface="Open Sans Bold"/>
              </a:rPr>
              <a:t>Acteurs</a:t>
            </a:r>
          </a:p>
          <a:p>
            <a:pPr algn="ctr">
              <a:lnSpc>
                <a:spcPts val="4200"/>
              </a:lnSpc>
            </a:pPr>
          </a:p>
        </p:txBody>
      </p:sp>
      <p:sp>
        <p:nvSpPr>
          <p:cNvPr name="TextBox 23" id="23"/>
          <p:cNvSpPr txBox="true"/>
          <p:nvPr/>
        </p:nvSpPr>
        <p:spPr>
          <a:xfrm rot="0">
            <a:off x="10049684" y="1798935"/>
            <a:ext cx="1522214" cy="514349"/>
          </a:xfrm>
          <a:prstGeom prst="rect">
            <a:avLst/>
          </a:prstGeom>
        </p:spPr>
        <p:txBody>
          <a:bodyPr anchor="t" rtlCol="false" tIns="0" lIns="0" bIns="0" rIns="0">
            <a:spAutoFit/>
          </a:bodyPr>
          <a:lstStyle/>
          <a:p>
            <a:pPr algn="ctr">
              <a:lnSpc>
                <a:spcPts val="4200"/>
              </a:lnSpc>
            </a:pPr>
            <a:r>
              <a:rPr lang="en-US" sz="3000">
                <a:solidFill>
                  <a:srgbClr val="000000"/>
                </a:solidFill>
                <a:latin typeface="Open Sans Bold"/>
              </a:rPr>
              <a:t>Impacts</a:t>
            </a:r>
          </a:p>
        </p:txBody>
      </p:sp>
      <p:sp>
        <p:nvSpPr>
          <p:cNvPr name="TextBox 24" id="24"/>
          <p:cNvSpPr txBox="true"/>
          <p:nvPr/>
        </p:nvSpPr>
        <p:spPr>
          <a:xfrm rot="0">
            <a:off x="14214358" y="1798935"/>
            <a:ext cx="1917502" cy="514349"/>
          </a:xfrm>
          <a:prstGeom prst="rect">
            <a:avLst/>
          </a:prstGeom>
        </p:spPr>
        <p:txBody>
          <a:bodyPr anchor="t" rtlCol="false" tIns="0" lIns="0" bIns="0" rIns="0">
            <a:spAutoFit/>
          </a:bodyPr>
          <a:lstStyle/>
          <a:p>
            <a:pPr algn="ctr">
              <a:lnSpc>
                <a:spcPts val="4200"/>
              </a:lnSpc>
            </a:pPr>
            <a:r>
              <a:rPr lang="en-US" sz="3000">
                <a:solidFill>
                  <a:srgbClr val="000000"/>
                </a:solidFill>
                <a:latin typeface="Open Sans Bold"/>
              </a:rPr>
              <a:t>Initiatives</a:t>
            </a:r>
          </a:p>
        </p:txBody>
      </p:sp>
      <p:grpSp>
        <p:nvGrpSpPr>
          <p:cNvPr name="Group 25" id="25"/>
          <p:cNvGrpSpPr/>
          <p:nvPr/>
        </p:nvGrpSpPr>
        <p:grpSpPr>
          <a:xfrm rot="0">
            <a:off x="8535471" y="8526860"/>
            <a:ext cx="4490914" cy="1610667"/>
            <a:chOff x="0" y="0"/>
            <a:chExt cx="1182792" cy="424209"/>
          </a:xfrm>
        </p:grpSpPr>
        <p:sp>
          <p:nvSpPr>
            <p:cNvPr name="Freeform 26" id="26"/>
            <p:cNvSpPr/>
            <p:nvPr/>
          </p:nvSpPr>
          <p:spPr>
            <a:xfrm flipH="false" flipV="false" rot="0">
              <a:off x="0" y="0"/>
              <a:ext cx="1182792" cy="424209"/>
            </a:xfrm>
            <a:custGeom>
              <a:avLst/>
              <a:gdLst/>
              <a:ahLst/>
              <a:cxnLst/>
              <a:rect r="r" b="b" t="t" l="l"/>
              <a:pathLst>
                <a:path h="424209" w="1182792">
                  <a:moveTo>
                    <a:pt x="87919" y="0"/>
                  </a:moveTo>
                  <a:lnTo>
                    <a:pt x="1094873" y="0"/>
                  </a:lnTo>
                  <a:cubicBezTo>
                    <a:pt x="1118191" y="0"/>
                    <a:pt x="1140553" y="9263"/>
                    <a:pt x="1157041" y="25751"/>
                  </a:cubicBezTo>
                  <a:cubicBezTo>
                    <a:pt x="1173529" y="42239"/>
                    <a:pt x="1182792" y="64602"/>
                    <a:pt x="1182792" y="87919"/>
                  </a:cubicBezTo>
                  <a:lnTo>
                    <a:pt x="1182792" y="336289"/>
                  </a:lnTo>
                  <a:cubicBezTo>
                    <a:pt x="1182792" y="384846"/>
                    <a:pt x="1143429" y="424209"/>
                    <a:pt x="1094873" y="424209"/>
                  </a:cubicBezTo>
                  <a:lnTo>
                    <a:pt x="87919" y="424209"/>
                  </a:lnTo>
                  <a:cubicBezTo>
                    <a:pt x="39363" y="424209"/>
                    <a:pt x="0" y="384846"/>
                    <a:pt x="0" y="336289"/>
                  </a:cubicBezTo>
                  <a:lnTo>
                    <a:pt x="0" y="87919"/>
                  </a:lnTo>
                  <a:cubicBezTo>
                    <a:pt x="0" y="39363"/>
                    <a:pt x="39363" y="0"/>
                    <a:pt x="87919" y="0"/>
                  </a:cubicBezTo>
                  <a:close/>
                </a:path>
              </a:pathLst>
            </a:custGeom>
            <a:solidFill>
              <a:srgbClr val="8AB7DD"/>
            </a:solidFill>
          </p:spPr>
        </p:sp>
        <p:sp>
          <p:nvSpPr>
            <p:cNvPr name="TextBox 27" id="27"/>
            <p:cNvSpPr txBox="true"/>
            <p:nvPr/>
          </p:nvSpPr>
          <p:spPr>
            <a:xfrm>
              <a:off x="0" y="9525"/>
              <a:ext cx="1182792" cy="414684"/>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Il a décidé de tester Spotify car il  avait la possibilité d'avoir un compte gratuit avec publicité. Cependant, il trouve assez embêtant d'avoir des publicités toutes les deux musiques.</a:t>
              </a:r>
            </a:p>
            <a:p>
              <a:pPr algn="ctr">
                <a:lnSpc>
                  <a:spcPts val="1420"/>
                </a:lnSpc>
              </a:pPr>
              <a:r>
                <a:rPr lang="en-US" sz="1352">
                  <a:solidFill>
                    <a:srgbClr val="000000"/>
                  </a:solidFill>
                  <a:latin typeface="One Little Font"/>
                </a:rPr>
                <a:t>Il aimerait pouvoir avoir accès au contenu sans payer trop cher et avoir un contenu exclusif par rapport à ce qu’il paye</a:t>
              </a:r>
            </a:p>
          </p:txBody>
        </p:sp>
      </p:grpSp>
      <p:grpSp>
        <p:nvGrpSpPr>
          <p:cNvPr name="Group 28" id="28"/>
          <p:cNvGrpSpPr/>
          <p:nvPr/>
        </p:nvGrpSpPr>
        <p:grpSpPr>
          <a:xfrm rot="0">
            <a:off x="9144000" y="2920535"/>
            <a:ext cx="3502751" cy="618830"/>
            <a:chOff x="0" y="0"/>
            <a:chExt cx="922535" cy="162984"/>
          </a:xfrm>
        </p:grpSpPr>
        <p:sp>
          <p:nvSpPr>
            <p:cNvPr name="Freeform 29" id="29"/>
            <p:cNvSpPr/>
            <p:nvPr/>
          </p:nvSpPr>
          <p:spPr>
            <a:xfrm flipH="false" flipV="false" rot="0">
              <a:off x="0" y="0"/>
              <a:ext cx="922535" cy="162984"/>
            </a:xfrm>
            <a:custGeom>
              <a:avLst/>
              <a:gdLst/>
              <a:ahLst/>
              <a:cxnLst/>
              <a:rect r="r" b="b" t="t" l="l"/>
              <a:pathLst>
                <a:path h="162984" w="922535">
                  <a:moveTo>
                    <a:pt x="81492" y="0"/>
                  </a:moveTo>
                  <a:lnTo>
                    <a:pt x="841043" y="0"/>
                  </a:lnTo>
                  <a:cubicBezTo>
                    <a:pt x="886050" y="0"/>
                    <a:pt x="922535" y="36485"/>
                    <a:pt x="922535" y="81492"/>
                  </a:cubicBezTo>
                  <a:lnTo>
                    <a:pt x="922535" y="81492"/>
                  </a:lnTo>
                  <a:cubicBezTo>
                    <a:pt x="922535" y="103105"/>
                    <a:pt x="913950" y="123833"/>
                    <a:pt x="898667" y="139116"/>
                  </a:cubicBezTo>
                  <a:cubicBezTo>
                    <a:pt x="883384" y="154398"/>
                    <a:pt x="862656" y="162984"/>
                    <a:pt x="841043" y="162984"/>
                  </a:cubicBezTo>
                  <a:lnTo>
                    <a:pt x="81492" y="162984"/>
                  </a:lnTo>
                  <a:cubicBezTo>
                    <a:pt x="59879" y="162984"/>
                    <a:pt x="39151" y="154398"/>
                    <a:pt x="23868" y="139116"/>
                  </a:cubicBezTo>
                  <a:cubicBezTo>
                    <a:pt x="8586" y="123833"/>
                    <a:pt x="0" y="103105"/>
                    <a:pt x="0" y="81492"/>
                  </a:cubicBezTo>
                  <a:lnTo>
                    <a:pt x="0" y="81492"/>
                  </a:lnTo>
                  <a:cubicBezTo>
                    <a:pt x="0" y="59879"/>
                    <a:pt x="8586" y="39151"/>
                    <a:pt x="23868" y="23868"/>
                  </a:cubicBezTo>
                  <a:cubicBezTo>
                    <a:pt x="39151" y="8586"/>
                    <a:pt x="59879" y="0"/>
                    <a:pt x="81492" y="0"/>
                  </a:cubicBezTo>
                  <a:close/>
                </a:path>
              </a:pathLst>
            </a:custGeom>
            <a:solidFill>
              <a:srgbClr val="8AB7DD"/>
            </a:solidFill>
          </p:spPr>
        </p:sp>
        <p:sp>
          <p:nvSpPr>
            <p:cNvPr name="TextBox 30" id="30"/>
            <p:cNvSpPr txBox="true"/>
            <p:nvPr/>
          </p:nvSpPr>
          <p:spPr>
            <a:xfrm>
              <a:off x="0" y="9525"/>
              <a:ext cx="922535" cy="153459"/>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Il adore les concerts et il aimerait voir ses concerts préférés sur l'application</a:t>
              </a:r>
            </a:p>
          </p:txBody>
        </p:sp>
      </p:grpSp>
      <p:grpSp>
        <p:nvGrpSpPr>
          <p:cNvPr name="Group 31" id="31"/>
          <p:cNvGrpSpPr/>
          <p:nvPr/>
        </p:nvGrpSpPr>
        <p:grpSpPr>
          <a:xfrm rot="0">
            <a:off x="8890216" y="5397120"/>
            <a:ext cx="3756535" cy="924867"/>
            <a:chOff x="0" y="0"/>
            <a:chExt cx="989376" cy="243586"/>
          </a:xfrm>
        </p:grpSpPr>
        <p:sp>
          <p:nvSpPr>
            <p:cNvPr name="Freeform 32" id="32"/>
            <p:cNvSpPr/>
            <p:nvPr/>
          </p:nvSpPr>
          <p:spPr>
            <a:xfrm flipH="false" flipV="false" rot="0">
              <a:off x="0" y="0"/>
              <a:ext cx="989376" cy="243586"/>
            </a:xfrm>
            <a:custGeom>
              <a:avLst/>
              <a:gdLst/>
              <a:ahLst/>
              <a:cxnLst/>
              <a:rect r="r" b="b" t="t" l="l"/>
              <a:pathLst>
                <a:path h="243586" w="989376">
                  <a:moveTo>
                    <a:pt x="105107" y="0"/>
                  </a:moveTo>
                  <a:lnTo>
                    <a:pt x="884269" y="0"/>
                  </a:lnTo>
                  <a:cubicBezTo>
                    <a:pt x="942318" y="0"/>
                    <a:pt x="989376" y="47058"/>
                    <a:pt x="989376" y="105107"/>
                  </a:cubicBezTo>
                  <a:lnTo>
                    <a:pt x="989376" y="138479"/>
                  </a:lnTo>
                  <a:cubicBezTo>
                    <a:pt x="989376" y="196528"/>
                    <a:pt x="942318" y="243586"/>
                    <a:pt x="884269" y="243586"/>
                  </a:cubicBezTo>
                  <a:lnTo>
                    <a:pt x="105107" y="243586"/>
                  </a:lnTo>
                  <a:cubicBezTo>
                    <a:pt x="47058" y="243586"/>
                    <a:pt x="0" y="196528"/>
                    <a:pt x="0" y="138479"/>
                  </a:cubicBezTo>
                  <a:lnTo>
                    <a:pt x="0" y="105107"/>
                  </a:lnTo>
                  <a:cubicBezTo>
                    <a:pt x="0" y="47058"/>
                    <a:pt x="47058" y="0"/>
                    <a:pt x="105107" y="0"/>
                  </a:cubicBezTo>
                  <a:close/>
                </a:path>
              </a:pathLst>
            </a:custGeom>
            <a:solidFill>
              <a:srgbClr val="8AB7DD"/>
            </a:solidFill>
          </p:spPr>
        </p:sp>
        <p:sp>
          <p:nvSpPr>
            <p:cNvPr name="TextBox 33" id="33"/>
            <p:cNvSpPr txBox="true"/>
            <p:nvPr/>
          </p:nvSpPr>
          <p:spPr>
            <a:xfrm>
              <a:off x="0" y="9525"/>
              <a:ext cx="989376" cy="234061"/>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Il constate qu'il faut faire, à la fin de chaque</a:t>
              </a:r>
            </a:p>
            <a:p>
              <a:pPr algn="ctr">
                <a:lnSpc>
                  <a:spcPts val="1420"/>
                </a:lnSpc>
              </a:pPr>
              <a:r>
                <a:rPr lang="en-US" sz="1352">
                  <a:solidFill>
                    <a:srgbClr val="000000"/>
                  </a:solidFill>
                  <a:latin typeface="One Little Font"/>
                </a:rPr>
                <a:t>année, Un récapitulatif des artistes les plus écoutés et des chansons les plus écoutées de l'année.</a:t>
              </a:r>
            </a:p>
            <a:p>
              <a:pPr algn="ctr">
                <a:lnSpc>
                  <a:spcPts val="1420"/>
                </a:lnSpc>
              </a:pPr>
              <a:r>
                <a:rPr lang="en-US" sz="1352">
                  <a:solidFill>
                    <a:srgbClr val="000000"/>
                  </a:solidFill>
                  <a:latin typeface="One Little Font"/>
                </a:rPr>
                <a:t>Il trouve cela très intéressant</a:t>
              </a:r>
            </a:p>
          </p:txBody>
        </p:sp>
      </p:grpSp>
      <p:grpSp>
        <p:nvGrpSpPr>
          <p:cNvPr name="Group 34" id="34"/>
          <p:cNvGrpSpPr/>
          <p:nvPr/>
        </p:nvGrpSpPr>
        <p:grpSpPr>
          <a:xfrm rot="0">
            <a:off x="8890216" y="6416072"/>
            <a:ext cx="3640632" cy="753417"/>
            <a:chOff x="0" y="0"/>
            <a:chExt cx="958850" cy="198431"/>
          </a:xfrm>
        </p:grpSpPr>
        <p:sp>
          <p:nvSpPr>
            <p:cNvPr name="Freeform 35" id="35"/>
            <p:cNvSpPr/>
            <p:nvPr/>
          </p:nvSpPr>
          <p:spPr>
            <a:xfrm flipH="false" flipV="false" rot="0">
              <a:off x="0" y="0"/>
              <a:ext cx="958850" cy="198431"/>
            </a:xfrm>
            <a:custGeom>
              <a:avLst/>
              <a:gdLst/>
              <a:ahLst/>
              <a:cxnLst/>
              <a:rect r="r" b="b" t="t" l="l"/>
              <a:pathLst>
                <a:path h="198431" w="958850">
                  <a:moveTo>
                    <a:pt x="99215" y="0"/>
                  </a:moveTo>
                  <a:lnTo>
                    <a:pt x="859634" y="0"/>
                  </a:lnTo>
                  <a:cubicBezTo>
                    <a:pt x="914429" y="0"/>
                    <a:pt x="958850" y="44420"/>
                    <a:pt x="958850" y="99215"/>
                  </a:cubicBezTo>
                  <a:lnTo>
                    <a:pt x="958850" y="99215"/>
                  </a:lnTo>
                  <a:cubicBezTo>
                    <a:pt x="958850" y="125529"/>
                    <a:pt x="948396" y="150765"/>
                    <a:pt x="929790" y="169371"/>
                  </a:cubicBezTo>
                  <a:cubicBezTo>
                    <a:pt x="911184" y="187978"/>
                    <a:pt x="885948" y="198431"/>
                    <a:pt x="859634" y="198431"/>
                  </a:cubicBezTo>
                  <a:lnTo>
                    <a:pt x="99215" y="198431"/>
                  </a:lnTo>
                  <a:cubicBezTo>
                    <a:pt x="72902" y="198431"/>
                    <a:pt x="47666" y="187978"/>
                    <a:pt x="29060" y="169371"/>
                  </a:cubicBezTo>
                  <a:cubicBezTo>
                    <a:pt x="10453" y="150765"/>
                    <a:pt x="0" y="125529"/>
                    <a:pt x="0" y="99215"/>
                  </a:cubicBezTo>
                  <a:lnTo>
                    <a:pt x="0" y="99215"/>
                  </a:lnTo>
                  <a:cubicBezTo>
                    <a:pt x="0" y="72902"/>
                    <a:pt x="10453" y="47666"/>
                    <a:pt x="29060" y="29060"/>
                  </a:cubicBezTo>
                  <a:cubicBezTo>
                    <a:pt x="47666" y="10453"/>
                    <a:pt x="72902" y="0"/>
                    <a:pt x="99215" y="0"/>
                  </a:cubicBezTo>
                  <a:close/>
                </a:path>
              </a:pathLst>
            </a:custGeom>
            <a:solidFill>
              <a:srgbClr val="8AB7DD"/>
            </a:solidFill>
          </p:spPr>
        </p:sp>
        <p:sp>
          <p:nvSpPr>
            <p:cNvPr name="TextBox 36" id="36"/>
            <p:cNvSpPr txBox="true"/>
            <p:nvPr/>
          </p:nvSpPr>
          <p:spPr>
            <a:xfrm>
              <a:off x="0" y="9525"/>
              <a:ext cx="958850" cy="188906"/>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Il aimerait pouvoir partager des playlists avec ses amis qui utilisent d'autres plates-formes</a:t>
              </a:r>
            </a:p>
          </p:txBody>
        </p:sp>
      </p:grpSp>
      <p:grpSp>
        <p:nvGrpSpPr>
          <p:cNvPr name="Group 37" id="37"/>
          <p:cNvGrpSpPr/>
          <p:nvPr/>
        </p:nvGrpSpPr>
        <p:grpSpPr>
          <a:xfrm rot="0">
            <a:off x="8890216" y="3779662"/>
            <a:ext cx="3756535" cy="924867"/>
            <a:chOff x="0" y="0"/>
            <a:chExt cx="989376" cy="243586"/>
          </a:xfrm>
        </p:grpSpPr>
        <p:sp>
          <p:nvSpPr>
            <p:cNvPr name="Freeform 38" id="38"/>
            <p:cNvSpPr/>
            <p:nvPr/>
          </p:nvSpPr>
          <p:spPr>
            <a:xfrm flipH="false" flipV="false" rot="0">
              <a:off x="0" y="0"/>
              <a:ext cx="989376" cy="243586"/>
            </a:xfrm>
            <a:custGeom>
              <a:avLst/>
              <a:gdLst/>
              <a:ahLst/>
              <a:cxnLst/>
              <a:rect r="r" b="b" t="t" l="l"/>
              <a:pathLst>
                <a:path h="243586" w="989376">
                  <a:moveTo>
                    <a:pt x="105107" y="0"/>
                  </a:moveTo>
                  <a:lnTo>
                    <a:pt x="884269" y="0"/>
                  </a:lnTo>
                  <a:cubicBezTo>
                    <a:pt x="942318" y="0"/>
                    <a:pt x="989376" y="47058"/>
                    <a:pt x="989376" y="105107"/>
                  </a:cubicBezTo>
                  <a:lnTo>
                    <a:pt x="989376" y="138479"/>
                  </a:lnTo>
                  <a:cubicBezTo>
                    <a:pt x="989376" y="196528"/>
                    <a:pt x="942318" y="243586"/>
                    <a:pt x="884269" y="243586"/>
                  </a:cubicBezTo>
                  <a:lnTo>
                    <a:pt x="105107" y="243586"/>
                  </a:lnTo>
                  <a:cubicBezTo>
                    <a:pt x="47058" y="243586"/>
                    <a:pt x="0" y="196528"/>
                    <a:pt x="0" y="138479"/>
                  </a:cubicBezTo>
                  <a:lnTo>
                    <a:pt x="0" y="105107"/>
                  </a:lnTo>
                  <a:cubicBezTo>
                    <a:pt x="0" y="47058"/>
                    <a:pt x="47058" y="0"/>
                    <a:pt x="105107" y="0"/>
                  </a:cubicBezTo>
                  <a:close/>
                </a:path>
              </a:pathLst>
            </a:custGeom>
            <a:solidFill>
              <a:srgbClr val="8AB7DD"/>
            </a:solidFill>
          </p:spPr>
        </p:sp>
        <p:sp>
          <p:nvSpPr>
            <p:cNvPr name="TextBox 39" id="39"/>
            <p:cNvSpPr txBox="true"/>
            <p:nvPr/>
          </p:nvSpPr>
          <p:spPr>
            <a:xfrm>
              <a:off x="0" y="9525"/>
              <a:ext cx="989376" cy="234061"/>
            </a:xfrm>
            <a:prstGeom prst="rect">
              <a:avLst/>
            </a:prstGeom>
          </p:spPr>
          <p:txBody>
            <a:bodyPr anchor="ctr" rtlCol="false" tIns="50800" lIns="50800" bIns="50800" rIns="50800"/>
            <a:lstStyle/>
            <a:p>
              <a:pPr algn="ctr">
                <a:lnSpc>
                  <a:spcPts val="1420"/>
                </a:lnSpc>
              </a:pPr>
              <a:r>
                <a:rPr lang="en-US" sz="1352" spc="-54">
                  <a:solidFill>
                    <a:srgbClr val="000000"/>
                  </a:solidFill>
                  <a:latin typeface="One Little Font"/>
                </a:rPr>
                <a:t>Il trouve que les playlists ne sont pas assez personnalisées. Il y a des playlists qui sont proposées, mais qui sont très générales avec tous les goûts de musique possible</a:t>
              </a:r>
            </a:p>
          </p:txBody>
        </p:sp>
      </p:grpSp>
      <p:grpSp>
        <p:nvGrpSpPr>
          <p:cNvPr name="Group 40" id="40"/>
          <p:cNvGrpSpPr/>
          <p:nvPr/>
        </p:nvGrpSpPr>
        <p:grpSpPr>
          <a:xfrm rot="0">
            <a:off x="13510578" y="4589599"/>
            <a:ext cx="4515825" cy="1096317"/>
            <a:chOff x="0" y="0"/>
            <a:chExt cx="1189353" cy="288742"/>
          </a:xfrm>
        </p:grpSpPr>
        <p:sp>
          <p:nvSpPr>
            <p:cNvPr name="Freeform 41" id="41"/>
            <p:cNvSpPr/>
            <p:nvPr/>
          </p:nvSpPr>
          <p:spPr>
            <a:xfrm flipH="false" flipV="false" rot="0">
              <a:off x="0" y="0"/>
              <a:ext cx="1189353" cy="288742"/>
            </a:xfrm>
            <a:custGeom>
              <a:avLst/>
              <a:gdLst/>
              <a:ahLst/>
              <a:cxnLst/>
              <a:rect r="r" b="b" t="t" l="l"/>
              <a:pathLst>
                <a:path h="288742" w="1189353">
                  <a:moveTo>
                    <a:pt x="87434" y="0"/>
                  </a:moveTo>
                  <a:lnTo>
                    <a:pt x="1101919" y="0"/>
                  </a:lnTo>
                  <a:cubicBezTo>
                    <a:pt x="1150207" y="0"/>
                    <a:pt x="1189353" y="39146"/>
                    <a:pt x="1189353" y="87434"/>
                  </a:cubicBezTo>
                  <a:lnTo>
                    <a:pt x="1189353" y="201308"/>
                  </a:lnTo>
                  <a:cubicBezTo>
                    <a:pt x="1189353" y="249596"/>
                    <a:pt x="1150207" y="288742"/>
                    <a:pt x="1101919" y="288742"/>
                  </a:cubicBezTo>
                  <a:lnTo>
                    <a:pt x="87434" y="288742"/>
                  </a:lnTo>
                  <a:cubicBezTo>
                    <a:pt x="39146" y="288742"/>
                    <a:pt x="0" y="249596"/>
                    <a:pt x="0" y="201308"/>
                  </a:cubicBezTo>
                  <a:lnTo>
                    <a:pt x="0" y="87434"/>
                  </a:lnTo>
                  <a:cubicBezTo>
                    <a:pt x="0" y="39146"/>
                    <a:pt x="39146" y="0"/>
                    <a:pt x="87434" y="0"/>
                  </a:cubicBezTo>
                  <a:close/>
                </a:path>
              </a:pathLst>
            </a:custGeom>
            <a:solidFill>
              <a:srgbClr val="8AB7DD"/>
            </a:solidFill>
          </p:spPr>
        </p:sp>
        <p:sp>
          <p:nvSpPr>
            <p:cNvPr name="TextBox 42" id="42"/>
            <p:cNvSpPr txBox="true"/>
            <p:nvPr/>
          </p:nvSpPr>
          <p:spPr>
            <a:xfrm>
              <a:off x="0" y="9525"/>
              <a:ext cx="1189353" cy="279217"/>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Les playlists sont personnalisées selon les écoutes de la personne. Cependant, elles seront réévaluées en fonction de nouveaux paramètres, comme par exemple le nombre de fois que la musique a été écoutée par l'utilisateur</a:t>
              </a:r>
            </a:p>
          </p:txBody>
        </p:sp>
      </p:grpSp>
      <p:grpSp>
        <p:nvGrpSpPr>
          <p:cNvPr name="Group 43" id="43"/>
          <p:cNvGrpSpPr/>
          <p:nvPr/>
        </p:nvGrpSpPr>
        <p:grpSpPr>
          <a:xfrm rot="0">
            <a:off x="13510578" y="3502808"/>
            <a:ext cx="4432645" cy="924867"/>
            <a:chOff x="0" y="0"/>
            <a:chExt cx="1167446" cy="243586"/>
          </a:xfrm>
        </p:grpSpPr>
        <p:sp>
          <p:nvSpPr>
            <p:cNvPr name="Freeform 44" id="44"/>
            <p:cNvSpPr/>
            <p:nvPr/>
          </p:nvSpPr>
          <p:spPr>
            <a:xfrm flipH="false" flipV="false" rot="0">
              <a:off x="0" y="0"/>
              <a:ext cx="1167446" cy="243586"/>
            </a:xfrm>
            <a:custGeom>
              <a:avLst/>
              <a:gdLst/>
              <a:ahLst/>
              <a:cxnLst/>
              <a:rect r="r" b="b" t="t" l="l"/>
              <a:pathLst>
                <a:path h="243586" w="1167446">
                  <a:moveTo>
                    <a:pt x="89075" y="0"/>
                  </a:moveTo>
                  <a:lnTo>
                    <a:pt x="1078371" y="0"/>
                  </a:lnTo>
                  <a:cubicBezTo>
                    <a:pt x="1127565" y="0"/>
                    <a:pt x="1167446" y="39880"/>
                    <a:pt x="1167446" y="89075"/>
                  </a:cubicBezTo>
                  <a:lnTo>
                    <a:pt x="1167446" y="154511"/>
                  </a:lnTo>
                  <a:cubicBezTo>
                    <a:pt x="1167446" y="203706"/>
                    <a:pt x="1127565" y="243586"/>
                    <a:pt x="1078371" y="243586"/>
                  </a:cubicBezTo>
                  <a:lnTo>
                    <a:pt x="89075" y="243586"/>
                  </a:lnTo>
                  <a:cubicBezTo>
                    <a:pt x="39880" y="243586"/>
                    <a:pt x="0" y="203706"/>
                    <a:pt x="0" y="154511"/>
                  </a:cubicBezTo>
                  <a:lnTo>
                    <a:pt x="0" y="89075"/>
                  </a:lnTo>
                  <a:cubicBezTo>
                    <a:pt x="0" y="39880"/>
                    <a:pt x="39880" y="0"/>
                    <a:pt x="89075" y="0"/>
                  </a:cubicBezTo>
                  <a:close/>
                </a:path>
              </a:pathLst>
            </a:custGeom>
            <a:solidFill>
              <a:srgbClr val="8AB7DD"/>
            </a:solidFill>
          </p:spPr>
        </p:sp>
        <p:sp>
          <p:nvSpPr>
            <p:cNvPr name="TextBox 45" id="45"/>
            <p:cNvSpPr txBox="true"/>
            <p:nvPr/>
          </p:nvSpPr>
          <p:spPr>
            <a:xfrm>
              <a:off x="0" y="9525"/>
              <a:ext cx="1167446" cy="234061"/>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Ajout d'une fonctionnalité qui est disponible pour les personnes qui ont un casque de réalité virtuelle. Ils peuvent visualiser les concerts en réalité virtuelle</a:t>
              </a:r>
            </a:p>
          </p:txBody>
        </p:sp>
      </p:grpSp>
      <p:grpSp>
        <p:nvGrpSpPr>
          <p:cNvPr name="Group 46" id="46"/>
          <p:cNvGrpSpPr/>
          <p:nvPr/>
        </p:nvGrpSpPr>
        <p:grpSpPr>
          <a:xfrm rot="0">
            <a:off x="13510578" y="2726551"/>
            <a:ext cx="4515825" cy="618830"/>
            <a:chOff x="0" y="0"/>
            <a:chExt cx="1189353" cy="162984"/>
          </a:xfrm>
        </p:grpSpPr>
        <p:sp>
          <p:nvSpPr>
            <p:cNvPr name="Freeform 47" id="47"/>
            <p:cNvSpPr/>
            <p:nvPr/>
          </p:nvSpPr>
          <p:spPr>
            <a:xfrm flipH="false" flipV="false" rot="0">
              <a:off x="0" y="0"/>
              <a:ext cx="1189353" cy="162984"/>
            </a:xfrm>
            <a:custGeom>
              <a:avLst/>
              <a:gdLst/>
              <a:ahLst/>
              <a:cxnLst/>
              <a:rect r="r" b="b" t="t" l="l"/>
              <a:pathLst>
                <a:path h="162984" w="1189353">
                  <a:moveTo>
                    <a:pt x="81492" y="0"/>
                  </a:moveTo>
                  <a:lnTo>
                    <a:pt x="1107861" y="0"/>
                  </a:lnTo>
                  <a:cubicBezTo>
                    <a:pt x="1129474" y="0"/>
                    <a:pt x="1150202" y="8586"/>
                    <a:pt x="1165484" y="23868"/>
                  </a:cubicBezTo>
                  <a:cubicBezTo>
                    <a:pt x="1180767" y="39151"/>
                    <a:pt x="1189353" y="59879"/>
                    <a:pt x="1189353" y="81492"/>
                  </a:cubicBezTo>
                  <a:lnTo>
                    <a:pt x="1189353" y="81492"/>
                  </a:lnTo>
                  <a:cubicBezTo>
                    <a:pt x="1189353" y="126499"/>
                    <a:pt x="1152868" y="162984"/>
                    <a:pt x="1107861" y="162984"/>
                  </a:cubicBezTo>
                  <a:lnTo>
                    <a:pt x="81492" y="162984"/>
                  </a:lnTo>
                  <a:cubicBezTo>
                    <a:pt x="59879" y="162984"/>
                    <a:pt x="39151" y="154398"/>
                    <a:pt x="23868" y="139116"/>
                  </a:cubicBezTo>
                  <a:cubicBezTo>
                    <a:pt x="8586" y="123833"/>
                    <a:pt x="0" y="103105"/>
                    <a:pt x="0" y="81492"/>
                  </a:cubicBezTo>
                  <a:lnTo>
                    <a:pt x="0" y="81492"/>
                  </a:lnTo>
                  <a:cubicBezTo>
                    <a:pt x="0" y="59879"/>
                    <a:pt x="8586" y="39151"/>
                    <a:pt x="23868" y="23868"/>
                  </a:cubicBezTo>
                  <a:cubicBezTo>
                    <a:pt x="39151" y="8586"/>
                    <a:pt x="59879" y="0"/>
                    <a:pt x="81492" y="0"/>
                  </a:cubicBezTo>
                  <a:close/>
                </a:path>
              </a:pathLst>
            </a:custGeom>
            <a:solidFill>
              <a:srgbClr val="8AB7DD"/>
            </a:solidFill>
          </p:spPr>
        </p:sp>
        <p:sp>
          <p:nvSpPr>
            <p:cNvPr name="TextBox 48" id="48"/>
            <p:cNvSpPr txBox="true"/>
            <p:nvPr/>
          </p:nvSpPr>
          <p:spPr>
            <a:xfrm>
              <a:off x="0" y="9525"/>
              <a:ext cx="1189353" cy="153459"/>
            </a:xfrm>
            <a:prstGeom prst="rect">
              <a:avLst/>
            </a:prstGeom>
          </p:spPr>
          <p:txBody>
            <a:bodyPr anchor="ctr" rtlCol="false" tIns="50800" lIns="50800" bIns="50800" rIns="50800"/>
            <a:lstStyle/>
            <a:p>
              <a:pPr algn="ctr">
                <a:lnSpc>
                  <a:spcPts val="1420"/>
                </a:lnSpc>
              </a:pPr>
              <a:r>
                <a:rPr lang="en-US" sz="1352" spc="-8">
                  <a:solidFill>
                    <a:srgbClr val="000000"/>
                  </a:solidFill>
                  <a:latin typeface="One Little Font"/>
                </a:rPr>
                <a:t>Création d'une fonctionnalité avec visualisation de concert en live</a:t>
              </a:r>
            </a:p>
          </p:txBody>
        </p:sp>
      </p:grpSp>
      <p:grpSp>
        <p:nvGrpSpPr>
          <p:cNvPr name="Group 49" id="49"/>
          <p:cNvGrpSpPr/>
          <p:nvPr/>
        </p:nvGrpSpPr>
        <p:grpSpPr>
          <a:xfrm rot="0">
            <a:off x="13339128" y="5859554"/>
            <a:ext cx="4515825" cy="1096317"/>
            <a:chOff x="0" y="0"/>
            <a:chExt cx="1189353" cy="288742"/>
          </a:xfrm>
        </p:grpSpPr>
        <p:sp>
          <p:nvSpPr>
            <p:cNvPr name="Freeform 50" id="50"/>
            <p:cNvSpPr/>
            <p:nvPr/>
          </p:nvSpPr>
          <p:spPr>
            <a:xfrm flipH="false" flipV="false" rot="0">
              <a:off x="0" y="0"/>
              <a:ext cx="1189353" cy="288742"/>
            </a:xfrm>
            <a:custGeom>
              <a:avLst/>
              <a:gdLst/>
              <a:ahLst/>
              <a:cxnLst/>
              <a:rect r="r" b="b" t="t" l="l"/>
              <a:pathLst>
                <a:path h="288742" w="1189353">
                  <a:moveTo>
                    <a:pt x="87434" y="0"/>
                  </a:moveTo>
                  <a:lnTo>
                    <a:pt x="1101919" y="0"/>
                  </a:lnTo>
                  <a:cubicBezTo>
                    <a:pt x="1150207" y="0"/>
                    <a:pt x="1189353" y="39146"/>
                    <a:pt x="1189353" y="87434"/>
                  </a:cubicBezTo>
                  <a:lnTo>
                    <a:pt x="1189353" y="201308"/>
                  </a:lnTo>
                  <a:cubicBezTo>
                    <a:pt x="1189353" y="249596"/>
                    <a:pt x="1150207" y="288742"/>
                    <a:pt x="1101919" y="288742"/>
                  </a:cubicBezTo>
                  <a:lnTo>
                    <a:pt x="87434" y="288742"/>
                  </a:lnTo>
                  <a:cubicBezTo>
                    <a:pt x="39146" y="288742"/>
                    <a:pt x="0" y="249596"/>
                    <a:pt x="0" y="201308"/>
                  </a:cubicBezTo>
                  <a:lnTo>
                    <a:pt x="0" y="87434"/>
                  </a:lnTo>
                  <a:cubicBezTo>
                    <a:pt x="0" y="39146"/>
                    <a:pt x="39146" y="0"/>
                    <a:pt x="87434" y="0"/>
                  </a:cubicBezTo>
                  <a:close/>
                </a:path>
              </a:pathLst>
            </a:custGeom>
            <a:solidFill>
              <a:srgbClr val="8AB7DD"/>
            </a:solidFill>
          </p:spPr>
        </p:sp>
        <p:sp>
          <p:nvSpPr>
            <p:cNvPr name="TextBox 51" id="51"/>
            <p:cNvSpPr txBox="true"/>
            <p:nvPr/>
          </p:nvSpPr>
          <p:spPr>
            <a:xfrm>
              <a:off x="0" y="9525"/>
              <a:ext cx="1189353" cy="279217"/>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Réalisation d'un récapitulatif mensuel. La fonctionnalité avec l'ajout d'un récapitulatif mensuel permet aux utilisateurs de suivre, tout au long de l'année, quels artistes ils écoutent le plus et quels sont les styles de musique qu'ils préfèrent</a:t>
              </a:r>
            </a:p>
          </p:txBody>
        </p:sp>
      </p:grpSp>
      <p:grpSp>
        <p:nvGrpSpPr>
          <p:cNvPr name="Group 52" id="52"/>
          <p:cNvGrpSpPr/>
          <p:nvPr/>
        </p:nvGrpSpPr>
        <p:grpSpPr>
          <a:xfrm rot="0">
            <a:off x="13339128" y="7092919"/>
            <a:ext cx="4515825" cy="924867"/>
            <a:chOff x="0" y="0"/>
            <a:chExt cx="1189353" cy="243586"/>
          </a:xfrm>
        </p:grpSpPr>
        <p:sp>
          <p:nvSpPr>
            <p:cNvPr name="Freeform 53" id="53"/>
            <p:cNvSpPr/>
            <p:nvPr/>
          </p:nvSpPr>
          <p:spPr>
            <a:xfrm flipH="false" flipV="false" rot="0">
              <a:off x="0" y="0"/>
              <a:ext cx="1189353" cy="243586"/>
            </a:xfrm>
            <a:custGeom>
              <a:avLst/>
              <a:gdLst/>
              <a:ahLst/>
              <a:cxnLst/>
              <a:rect r="r" b="b" t="t" l="l"/>
              <a:pathLst>
                <a:path h="243586" w="1189353">
                  <a:moveTo>
                    <a:pt x="87434" y="0"/>
                  </a:moveTo>
                  <a:lnTo>
                    <a:pt x="1101919" y="0"/>
                  </a:lnTo>
                  <a:cubicBezTo>
                    <a:pt x="1150207" y="0"/>
                    <a:pt x="1189353" y="39146"/>
                    <a:pt x="1189353" y="87434"/>
                  </a:cubicBezTo>
                  <a:lnTo>
                    <a:pt x="1189353" y="156152"/>
                  </a:lnTo>
                  <a:cubicBezTo>
                    <a:pt x="1189353" y="204441"/>
                    <a:pt x="1150207" y="243586"/>
                    <a:pt x="1101919" y="243586"/>
                  </a:cubicBezTo>
                  <a:lnTo>
                    <a:pt x="87434" y="243586"/>
                  </a:lnTo>
                  <a:cubicBezTo>
                    <a:pt x="39146" y="243586"/>
                    <a:pt x="0" y="204441"/>
                    <a:pt x="0" y="156152"/>
                  </a:cubicBezTo>
                  <a:lnTo>
                    <a:pt x="0" y="87434"/>
                  </a:lnTo>
                  <a:cubicBezTo>
                    <a:pt x="0" y="39146"/>
                    <a:pt x="39146" y="0"/>
                    <a:pt x="87434" y="0"/>
                  </a:cubicBezTo>
                  <a:close/>
                </a:path>
              </a:pathLst>
            </a:custGeom>
            <a:solidFill>
              <a:srgbClr val="8AB7DD"/>
            </a:solidFill>
          </p:spPr>
        </p:sp>
        <p:sp>
          <p:nvSpPr>
            <p:cNvPr name="TextBox 54" id="54"/>
            <p:cNvSpPr txBox="true"/>
            <p:nvPr/>
          </p:nvSpPr>
          <p:spPr>
            <a:xfrm>
              <a:off x="0" y="9525"/>
              <a:ext cx="1189353" cy="234061"/>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Ajout d’une fonctionnalité permettant de créer une playlist Spotify et puis de la partager avec des personnes qui n'ont pas Spotify et de l'ajouter. Les personnes qui n'ont pas Spotify peuvent ajouter la playlist dans leur application</a:t>
              </a:r>
            </a:p>
          </p:txBody>
        </p:sp>
      </p:grpSp>
      <p:grpSp>
        <p:nvGrpSpPr>
          <p:cNvPr name="Group 55" id="55"/>
          <p:cNvGrpSpPr/>
          <p:nvPr/>
        </p:nvGrpSpPr>
        <p:grpSpPr>
          <a:xfrm rot="0">
            <a:off x="13468988" y="8526860"/>
            <a:ext cx="4515825" cy="1439217"/>
            <a:chOff x="0" y="0"/>
            <a:chExt cx="1189353" cy="379053"/>
          </a:xfrm>
        </p:grpSpPr>
        <p:sp>
          <p:nvSpPr>
            <p:cNvPr name="Freeform 56" id="56"/>
            <p:cNvSpPr/>
            <p:nvPr/>
          </p:nvSpPr>
          <p:spPr>
            <a:xfrm flipH="false" flipV="false" rot="0">
              <a:off x="0" y="0"/>
              <a:ext cx="1189353" cy="379053"/>
            </a:xfrm>
            <a:custGeom>
              <a:avLst/>
              <a:gdLst/>
              <a:ahLst/>
              <a:cxnLst/>
              <a:rect r="r" b="b" t="t" l="l"/>
              <a:pathLst>
                <a:path h="379053" w="1189353">
                  <a:moveTo>
                    <a:pt x="87434" y="0"/>
                  </a:moveTo>
                  <a:lnTo>
                    <a:pt x="1101919" y="0"/>
                  </a:lnTo>
                  <a:cubicBezTo>
                    <a:pt x="1150207" y="0"/>
                    <a:pt x="1189353" y="39146"/>
                    <a:pt x="1189353" y="87434"/>
                  </a:cubicBezTo>
                  <a:lnTo>
                    <a:pt x="1189353" y="291619"/>
                  </a:lnTo>
                  <a:cubicBezTo>
                    <a:pt x="1189353" y="339907"/>
                    <a:pt x="1150207" y="379053"/>
                    <a:pt x="1101919" y="379053"/>
                  </a:cubicBezTo>
                  <a:lnTo>
                    <a:pt x="87434" y="379053"/>
                  </a:lnTo>
                  <a:cubicBezTo>
                    <a:pt x="39146" y="379053"/>
                    <a:pt x="0" y="339907"/>
                    <a:pt x="0" y="291619"/>
                  </a:cubicBezTo>
                  <a:lnTo>
                    <a:pt x="0" y="87434"/>
                  </a:lnTo>
                  <a:cubicBezTo>
                    <a:pt x="0" y="39146"/>
                    <a:pt x="39146" y="0"/>
                    <a:pt x="87434" y="0"/>
                  </a:cubicBezTo>
                  <a:close/>
                </a:path>
              </a:pathLst>
            </a:custGeom>
            <a:solidFill>
              <a:srgbClr val="8AB7DD"/>
            </a:solidFill>
          </p:spPr>
        </p:sp>
        <p:sp>
          <p:nvSpPr>
            <p:cNvPr name="TextBox 57" id="57"/>
            <p:cNvSpPr txBox="true"/>
            <p:nvPr/>
          </p:nvSpPr>
          <p:spPr>
            <a:xfrm>
              <a:off x="0" y="9525"/>
              <a:ext cx="1189353" cy="369528"/>
            </a:xfrm>
            <a:prstGeom prst="rect">
              <a:avLst/>
            </a:prstGeom>
          </p:spPr>
          <p:txBody>
            <a:bodyPr anchor="ctr" rtlCol="false" tIns="50800" lIns="50800" bIns="50800" rIns="50800"/>
            <a:lstStyle/>
            <a:p>
              <a:pPr algn="ctr">
                <a:lnSpc>
                  <a:spcPts val="1420"/>
                </a:lnSpc>
              </a:pPr>
              <a:r>
                <a:rPr lang="en-US" sz="1352">
                  <a:solidFill>
                    <a:srgbClr val="000000"/>
                  </a:solidFill>
                  <a:latin typeface="One Little Font"/>
                </a:rPr>
                <a:t>Création d'une fonctionnalité avec ajout de compte Premium. Dans cette fonctionnalité, les artistes souhaitent offrir un compte Premium aux utilisateurs peuvent le signaler (ils auront une petite augmentation afin qu’il soient motivées à ce qu'ils utilisent cette fonctionnalité). Cependant pour l'utilisateur, le compte premium reste payant</a:t>
              </a:r>
            </a:p>
          </p:txBody>
        </p:sp>
      </p:grpSp>
      <p:sp>
        <p:nvSpPr>
          <p:cNvPr name="AutoShape 58" id="58"/>
          <p:cNvSpPr/>
          <p:nvPr/>
        </p:nvSpPr>
        <p:spPr>
          <a:xfrm>
            <a:off x="3490765" y="5508291"/>
            <a:ext cx="1217238" cy="997820"/>
          </a:xfrm>
          <a:prstGeom prst="line">
            <a:avLst/>
          </a:prstGeom>
          <a:ln cap="flat" w="38100">
            <a:solidFill>
              <a:srgbClr val="000000"/>
            </a:solidFill>
            <a:prstDash val="solid"/>
            <a:headEnd type="none" len="sm" w="sm"/>
            <a:tailEnd type="arrow" len="sm" w="med"/>
          </a:ln>
        </p:spPr>
      </p:sp>
      <p:sp>
        <p:nvSpPr>
          <p:cNvPr name="AutoShape 59" id="59"/>
          <p:cNvSpPr/>
          <p:nvPr/>
        </p:nvSpPr>
        <p:spPr>
          <a:xfrm flipV="true">
            <a:off x="3490765" y="3779662"/>
            <a:ext cx="1188447" cy="1728629"/>
          </a:xfrm>
          <a:prstGeom prst="line">
            <a:avLst/>
          </a:prstGeom>
          <a:ln cap="flat" w="38100">
            <a:solidFill>
              <a:srgbClr val="000000"/>
            </a:solidFill>
            <a:prstDash val="solid"/>
            <a:headEnd type="none" len="sm" w="sm"/>
            <a:tailEnd type="arrow" len="sm" w="med"/>
          </a:ln>
        </p:spPr>
      </p:sp>
      <p:sp>
        <p:nvSpPr>
          <p:cNvPr name="AutoShape 60" id="60"/>
          <p:cNvSpPr/>
          <p:nvPr/>
        </p:nvSpPr>
        <p:spPr>
          <a:xfrm>
            <a:off x="3490765" y="5508291"/>
            <a:ext cx="1188447" cy="3823902"/>
          </a:xfrm>
          <a:prstGeom prst="line">
            <a:avLst/>
          </a:prstGeom>
          <a:ln cap="flat" w="38100">
            <a:solidFill>
              <a:srgbClr val="000000"/>
            </a:solidFill>
            <a:prstDash val="solid"/>
            <a:headEnd type="none" len="sm" w="sm"/>
            <a:tailEnd type="arrow" len="sm" w="med"/>
          </a:ln>
        </p:spPr>
      </p:sp>
      <p:sp>
        <p:nvSpPr>
          <p:cNvPr name="AutoShape 61" id="61"/>
          <p:cNvSpPr/>
          <p:nvPr/>
        </p:nvSpPr>
        <p:spPr>
          <a:xfrm flipV="true">
            <a:off x="7765312" y="3229950"/>
            <a:ext cx="1378688" cy="549712"/>
          </a:xfrm>
          <a:prstGeom prst="line">
            <a:avLst/>
          </a:prstGeom>
          <a:ln cap="flat" w="38100">
            <a:solidFill>
              <a:srgbClr val="000000"/>
            </a:solidFill>
            <a:prstDash val="solid"/>
            <a:headEnd type="none" len="sm" w="sm"/>
            <a:tailEnd type="arrow" len="sm" w="med"/>
          </a:ln>
        </p:spPr>
      </p:sp>
      <p:sp>
        <p:nvSpPr>
          <p:cNvPr name="AutoShape 62" id="62"/>
          <p:cNvSpPr/>
          <p:nvPr/>
        </p:nvSpPr>
        <p:spPr>
          <a:xfrm>
            <a:off x="7765312" y="3779662"/>
            <a:ext cx="1124904" cy="462433"/>
          </a:xfrm>
          <a:prstGeom prst="line">
            <a:avLst/>
          </a:prstGeom>
          <a:ln cap="flat" w="38100">
            <a:solidFill>
              <a:srgbClr val="000000"/>
            </a:solidFill>
            <a:prstDash val="solid"/>
            <a:headEnd type="none" len="sm" w="sm"/>
            <a:tailEnd type="arrow" len="sm" w="med"/>
          </a:ln>
        </p:spPr>
      </p:sp>
      <p:sp>
        <p:nvSpPr>
          <p:cNvPr name="AutoShape 63" id="63"/>
          <p:cNvSpPr/>
          <p:nvPr/>
        </p:nvSpPr>
        <p:spPr>
          <a:xfrm flipV="true">
            <a:off x="7794104" y="5859554"/>
            <a:ext cx="1096112" cy="646557"/>
          </a:xfrm>
          <a:prstGeom prst="line">
            <a:avLst/>
          </a:prstGeom>
          <a:ln cap="flat" w="38100">
            <a:solidFill>
              <a:srgbClr val="000000"/>
            </a:solidFill>
            <a:prstDash val="solid"/>
            <a:headEnd type="none" len="sm" w="sm"/>
            <a:tailEnd type="arrow" len="sm" w="med"/>
          </a:ln>
        </p:spPr>
      </p:sp>
      <p:sp>
        <p:nvSpPr>
          <p:cNvPr name="AutoShape 64" id="64"/>
          <p:cNvSpPr/>
          <p:nvPr/>
        </p:nvSpPr>
        <p:spPr>
          <a:xfrm>
            <a:off x="7794104" y="6506111"/>
            <a:ext cx="1096112" cy="286670"/>
          </a:xfrm>
          <a:prstGeom prst="line">
            <a:avLst/>
          </a:prstGeom>
          <a:ln cap="flat" w="38100">
            <a:solidFill>
              <a:srgbClr val="000000"/>
            </a:solidFill>
            <a:prstDash val="solid"/>
            <a:headEnd type="none" len="sm" w="sm"/>
            <a:tailEnd type="arrow" len="sm" w="med"/>
          </a:ln>
        </p:spPr>
      </p:sp>
      <p:sp>
        <p:nvSpPr>
          <p:cNvPr name="AutoShape 65" id="65"/>
          <p:cNvSpPr/>
          <p:nvPr/>
        </p:nvSpPr>
        <p:spPr>
          <a:xfrm>
            <a:off x="7794104" y="6506111"/>
            <a:ext cx="1081716" cy="1020667"/>
          </a:xfrm>
          <a:prstGeom prst="line">
            <a:avLst/>
          </a:prstGeom>
          <a:ln cap="flat" w="38100">
            <a:solidFill>
              <a:srgbClr val="000000"/>
            </a:solidFill>
            <a:prstDash val="solid"/>
            <a:headEnd type="none" len="sm" w="sm"/>
            <a:tailEnd type="arrow" len="sm" w="med"/>
          </a:ln>
        </p:spPr>
      </p:sp>
      <p:sp>
        <p:nvSpPr>
          <p:cNvPr name="AutoShape 66" id="66"/>
          <p:cNvSpPr/>
          <p:nvPr/>
        </p:nvSpPr>
        <p:spPr>
          <a:xfrm>
            <a:off x="7765312" y="9332193"/>
            <a:ext cx="770159" cy="0"/>
          </a:xfrm>
          <a:prstGeom prst="line">
            <a:avLst/>
          </a:prstGeom>
          <a:ln cap="flat" w="38100">
            <a:solidFill>
              <a:srgbClr val="000000"/>
            </a:solidFill>
            <a:prstDash val="solid"/>
            <a:headEnd type="none" len="sm" w="sm"/>
            <a:tailEnd type="arrow" len="sm" w="med"/>
          </a:ln>
        </p:spPr>
      </p:sp>
      <p:sp>
        <p:nvSpPr>
          <p:cNvPr name="AutoShape 67" id="67"/>
          <p:cNvSpPr/>
          <p:nvPr/>
        </p:nvSpPr>
        <p:spPr>
          <a:xfrm flipV="true">
            <a:off x="12646751" y="3035966"/>
            <a:ext cx="863827" cy="193984"/>
          </a:xfrm>
          <a:prstGeom prst="line">
            <a:avLst/>
          </a:prstGeom>
          <a:ln cap="flat" w="38100">
            <a:solidFill>
              <a:srgbClr val="000000"/>
            </a:solidFill>
            <a:prstDash val="solid"/>
            <a:headEnd type="none" len="sm" w="sm"/>
            <a:tailEnd type="arrow" len="sm" w="med"/>
          </a:ln>
        </p:spPr>
      </p:sp>
      <p:sp>
        <p:nvSpPr>
          <p:cNvPr name="AutoShape 68" id="68"/>
          <p:cNvSpPr/>
          <p:nvPr/>
        </p:nvSpPr>
        <p:spPr>
          <a:xfrm>
            <a:off x="12646751" y="3229950"/>
            <a:ext cx="863827" cy="735291"/>
          </a:xfrm>
          <a:prstGeom prst="line">
            <a:avLst/>
          </a:prstGeom>
          <a:ln cap="flat" w="38100">
            <a:solidFill>
              <a:srgbClr val="000000"/>
            </a:solidFill>
            <a:prstDash val="solid"/>
            <a:headEnd type="none" len="sm" w="sm"/>
            <a:tailEnd type="arrow" len="sm" w="med"/>
          </a:ln>
        </p:spPr>
      </p:sp>
      <p:sp>
        <p:nvSpPr>
          <p:cNvPr name="AutoShape 69" id="69"/>
          <p:cNvSpPr/>
          <p:nvPr/>
        </p:nvSpPr>
        <p:spPr>
          <a:xfrm>
            <a:off x="12646751" y="4242095"/>
            <a:ext cx="863827" cy="895662"/>
          </a:xfrm>
          <a:prstGeom prst="line">
            <a:avLst/>
          </a:prstGeom>
          <a:ln cap="flat" w="38100">
            <a:solidFill>
              <a:srgbClr val="000000"/>
            </a:solidFill>
            <a:prstDash val="solid"/>
            <a:headEnd type="none" len="sm" w="sm"/>
            <a:tailEnd type="arrow" len="sm" w="med"/>
          </a:ln>
        </p:spPr>
      </p:sp>
      <p:sp>
        <p:nvSpPr>
          <p:cNvPr name="AutoShape 70" id="70"/>
          <p:cNvSpPr/>
          <p:nvPr/>
        </p:nvSpPr>
        <p:spPr>
          <a:xfrm>
            <a:off x="12646751" y="5859554"/>
            <a:ext cx="692377" cy="548158"/>
          </a:xfrm>
          <a:prstGeom prst="line">
            <a:avLst/>
          </a:prstGeom>
          <a:ln cap="flat" w="38100">
            <a:solidFill>
              <a:srgbClr val="000000"/>
            </a:solidFill>
            <a:prstDash val="solid"/>
            <a:headEnd type="none" len="sm" w="sm"/>
            <a:tailEnd type="arrow" len="sm" w="med"/>
          </a:ln>
        </p:spPr>
      </p:sp>
      <p:sp>
        <p:nvSpPr>
          <p:cNvPr name="AutoShape 71" id="71"/>
          <p:cNvSpPr/>
          <p:nvPr/>
        </p:nvSpPr>
        <p:spPr>
          <a:xfrm>
            <a:off x="12530848" y="6792780"/>
            <a:ext cx="808280" cy="762572"/>
          </a:xfrm>
          <a:prstGeom prst="line">
            <a:avLst/>
          </a:prstGeom>
          <a:ln cap="flat" w="38100">
            <a:solidFill>
              <a:srgbClr val="000000"/>
            </a:solidFill>
            <a:prstDash val="solid"/>
            <a:headEnd type="none" len="sm" w="sm"/>
            <a:tailEnd type="arrow" len="sm" w="med"/>
          </a:ln>
        </p:spPr>
      </p:sp>
      <p:sp>
        <p:nvSpPr>
          <p:cNvPr name="AutoShape 72" id="72"/>
          <p:cNvSpPr/>
          <p:nvPr/>
        </p:nvSpPr>
        <p:spPr>
          <a:xfrm flipV="true">
            <a:off x="13026385" y="9246468"/>
            <a:ext cx="442603" cy="85725"/>
          </a:xfrm>
          <a:prstGeom prst="line">
            <a:avLst/>
          </a:prstGeom>
          <a:ln cap="flat" w="38100">
            <a:solidFill>
              <a:srgbClr val="EFB050"/>
            </a:solidFill>
            <a:prstDash val="solid"/>
            <a:headEnd type="none" len="sm" w="sm"/>
            <a:tailEnd type="arrow" len="sm" w="med"/>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CF7"/>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5000"/>
          </a:blip>
          <a:srcRect l="0" t="0" r="0" b="0"/>
          <a:stretch>
            <a:fillRect/>
          </a:stretch>
        </p:blipFill>
        <p:spPr>
          <a:xfrm flipH="false" flipV="false" rot="-10800000">
            <a:off x="6628133" y="-1609655"/>
            <a:ext cx="15735219" cy="13881357"/>
          </a:xfrm>
          <a:prstGeom prst="rect">
            <a:avLst/>
          </a:prstGeom>
        </p:spPr>
      </p:pic>
      <p:grpSp>
        <p:nvGrpSpPr>
          <p:cNvPr name="Group 3" id="3"/>
          <p:cNvGrpSpPr/>
          <p:nvPr/>
        </p:nvGrpSpPr>
        <p:grpSpPr>
          <a:xfrm rot="0">
            <a:off x="577480" y="826780"/>
            <a:ext cx="17133039" cy="2704953"/>
            <a:chOff x="0" y="0"/>
            <a:chExt cx="22844053" cy="3606604"/>
          </a:xfrm>
        </p:grpSpPr>
        <p:sp>
          <p:nvSpPr>
            <p:cNvPr name="TextBox 4" id="4"/>
            <p:cNvSpPr txBox="true"/>
            <p:nvPr/>
          </p:nvSpPr>
          <p:spPr>
            <a:xfrm rot="0">
              <a:off x="0" y="-79899"/>
              <a:ext cx="22844053" cy="2770698"/>
            </a:xfrm>
            <a:prstGeom prst="rect">
              <a:avLst/>
            </a:prstGeom>
          </p:spPr>
          <p:txBody>
            <a:bodyPr anchor="t" rtlCol="false" tIns="0" lIns="0" bIns="0" rIns="0">
              <a:spAutoFit/>
            </a:bodyPr>
            <a:lstStyle/>
            <a:p>
              <a:pPr algn="ctr">
                <a:lnSpc>
                  <a:spcPts val="5138"/>
                </a:lnSpc>
              </a:pPr>
              <a:r>
                <a:rPr lang="en-US" sz="4670">
                  <a:solidFill>
                    <a:srgbClr val="2B2B2B"/>
                  </a:solidFill>
                  <a:latin typeface="Agrandir Bold"/>
                </a:rPr>
                <a:t>7. Problématique 1 : Augmenter la régularité des rétrospectives pour augmenter le suivi des écoutes</a:t>
              </a:r>
            </a:p>
            <a:p>
              <a:pPr algn="ctr">
                <a:lnSpc>
                  <a:spcPts val="5138"/>
                </a:lnSpc>
              </a:pPr>
            </a:p>
          </p:txBody>
        </p:sp>
        <p:sp>
          <p:nvSpPr>
            <p:cNvPr name="TextBox 5" id="5"/>
            <p:cNvSpPr txBox="true"/>
            <p:nvPr/>
          </p:nvSpPr>
          <p:spPr>
            <a:xfrm rot="0">
              <a:off x="0" y="2974448"/>
              <a:ext cx="22844053" cy="632156"/>
            </a:xfrm>
            <a:prstGeom prst="rect">
              <a:avLst/>
            </a:prstGeom>
          </p:spPr>
          <p:txBody>
            <a:bodyPr anchor="t" rtlCol="false" tIns="0" lIns="0" bIns="0" rIns="0">
              <a:spAutoFit/>
            </a:bodyPr>
            <a:lstStyle/>
            <a:p>
              <a:pPr algn="ctr">
                <a:lnSpc>
                  <a:spcPts val="3508"/>
                </a:lnSpc>
                <a:spcBef>
                  <a:spcPct val="0"/>
                </a:spcBef>
              </a:pPr>
            </a:p>
          </p:txBody>
        </p:sp>
      </p:grpSp>
      <p:pic>
        <p:nvPicPr>
          <p:cNvPr name="Picture 6" id="6"/>
          <p:cNvPicPr>
            <a:picLocks noChangeAspect="true"/>
          </p:cNvPicPr>
          <p:nvPr/>
        </p:nvPicPr>
        <p:blipFill>
          <a:blip r:embed="rId3">
            <a:alphaModFix amt="50000"/>
          </a:blip>
          <a:srcRect l="0" t="0" r="0" b="0"/>
          <a:stretch>
            <a:fillRect/>
          </a:stretch>
        </p:blipFill>
        <p:spPr>
          <a:xfrm flipH="false" flipV="false" rot="0">
            <a:off x="-2318726" y="-376453"/>
            <a:ext cx="9743013" cy="1709948"/>
          </a:xfrm>
          <a:prstGeom prst="rect">
            <a:avLst/>
          </a:prstGeom>
        </p:spPr>
      </p:pic>
      <p:pic>
        <p:nvPicPr>
          <p:cNvPr name="Picture 7" id="7"/>
          <p:cNvPicPr>
            <a:picLocks noChangeAspect="true"/>
          </p:cNvPicPr>
          <p:nvPr/>
        </p:nvPicPr>
        <p:blipFill>
          <a:blip r:embed="rId4">
            <a:alphaModFix amt="25000"/>
          </a:blip>
          <a:srcRect l="0" t="0" r="0" b="0"/>
          <a:stretch>
            <a:fillRect/>
          </a:stretch>
        </p:blipFill>
        <p:spPr>
          <a:xfrm flipH="false" flipV="false" rot="-7199120">
            <a:off x="-2896988" y="-1002021"/>
            <a:ext cx="5793977" cy="5895448"/>
          </a:xfrm>
          <a:prstGeom prst="rect">
            <a:avLst/>
          </a:prstGeom>
        </p:spPr>
      </p:pic>
      <p:sp>
        <p:nvSpPr>
          <p:cNvPr name="TextBox 8" id="8"/>
          <p:cNvSpPr txBox="true"/>
          <p:nvPr/>
        </p:nvSpPr>
        <p:spPr>
          <a:xfrm rot="0">
            <a:off x="405150" y="3078719"/>
            <a:ext cx="3173391" cy="1180465"/>
          </a:xfrm>
          <a:prstGeom prst="rect">
            <a:avLst/>
          </a:prstGeom>
        </p:spPr>
        <p:txBody>
          <a:bodyPr anchor="t" rtlCol="false" tIns="0" lIns="0" bIns="0" rIns="0">
            <a:spAutoFit/>
          </a:bodyPr>
          <a:lstStyle/>
          <a:p>
            <a:pPr algn="ctr">
              <a:lnSpc>
                <a:spcPts val="4759"/>
              </a:lnSpc>
            </a:pPr>
            <a:r>
              <a:rPr lang="en-US" sz="3399">
                <a:solidFill>
                  <a:srgbClr val="2B2B2B"/>
                </a:solidFill>
                <a:latin typeface="Open Sans Bold"/>
              </a:rPr>
              <a:t>Hypothèse :</a:t>
            </a:r>
          </a:p>
          <a:p>
            <a:pPr algn="ctr">
              <a:lnSpc>
                <a:spcPts val="4759"/>
              </a:lnSpc>
              <a:spcBef>
                <a:spcPct val="0"/>
              </a:spcBef>
            </a:pPr>
          </a:p>
        </p:txBody>
      </p:sp>
      <p:sp>
        <p:nvSpPr>
          <p:cNvPr name="TextBox 9" id="9"/>
          <p:cNvSpPr txBox="true"/>
          <p:nvPr/>
        </p:nvSpPr>
        <p:spPr>
          <a:xfrm rot="0">
            <a:off x="1248379" y="3804390"/>
            <a:ext cx="16010921" cy="4180840"/>
          </a:xfrm>
          <a:prstGeom prst="rect">
            <a:avLst/>
          </a:prstGeom>
        </p:spPr>
        <p:txBody>
          <a:bodyPr anchor="t" rtlCol="false" tIns="0" lIns="0" bIns="0" rIns="0">
            <a:spAutoFit/>
          </a:bodyPr>
          <a:lstStyle/>
          <a:p>
            <a:pPr algn="just" marL="734059" indent="-367030" lvl="1">
              <a:lnSpc>
                <a:spcPts val="4759"/>
              </a:lnSpc>
              <a:spcBef>
                <a:spcPct val="0"/>
              </a:spcBef>
              <a:buFont typeface="Arial"/>
              <a:buChar char="•"/>
            </a:pPr>
            <a:r>
              <a:rPr lang="en-US" sz="3399">
                <a:solidFill>
                  <a:srgbClr val="2B2B2B"/>
                </a:solidFill>
                <a:latin typeface="Open Sans"/>
              </a:rPr>
              <a:t>Rendre la rétr</a:t>
            </a:r>
            <a:r>
              <a:rPr lang="en-US" sz="3399">
                <a:solidFill>
                  <a:srgbClr val="2B2B2B"/>
                </a:solidFill>
                <a:latin typeface="Open Sans"/>
              </a:rPr>
              <a:t>ospective mensuelle interactive et personnalisée.</a:t>
            </a:r>
          </a:p>
          <a:p>
            <a:pPr algn="just" marL="734059" indent="-367030" lvl="1">
              <a:lnSpc>
                <a:spcPts val="4759"/>
              </a:lnSpc>
              <a:spcBef>
                <a:spcPct val="0"/>
              </a:spcBef>
              <a:buFont typeface="Arial"/>
              <a:buChar char="•"/>
            </a:pPr>
            <a:r>
              <a:rPr lang="en-US" sz="3399">
                <a:solidFill>
                  <a:srgbClr val="2B2B2B"/>
                </a:solidFill>
                <a:latin typeface="Open Sans"/>
              </a:rPr>
              <a:t>Utiliser des questionnaires sur les habitudes d'écoute et des comparaisons avec des utilisateurs similaires.</a:t>
            </a:r>
          </a:p>
          <a:p>
            <a:pPr algn="just" marL="734059" indent="-367030" lvl="1">
              <a:lnSpc>
                <a:spcPts val="4759"/>
              </a:lnSpc>
              <a:spcBef>
                <a:spcPct val="0"/>
              </a:spcBef>
              <a:buFont typeface="Arial"/>
              <a:buChar char="•"/>
            </a:pPr>
            <a:r>
              <a:rPr lang="en-US" sz="3399">
                <a:solidFill>
                  <a:srgbClr val="2B2B2B"/>
                </a:solidFill>
                <a:latin typeface="Open Sans"/>
              </a:rPr>
              <a:t>Offrir des récompenses pour la participation régulière.</a:t>
            </a:r>
          </a:p>
          <a:p>
            <a:pPr algn="just" marL="734059" indent="-367030" lvl="1">
              <a:lnSpc>
                <a:spcPts val="4759"/>
              </a:lnSpc>
              <a:spcBef>
                <a:spcPct val="0"/>
              </a:spcBef>
              <a:buFont typeface="Arial"/>
              <a:buChar char="•"/>
            </a:pPr>
            <a:r>
              <a:rPr lang="en-US" sz="3399">
                <a:solidFill>
                  <a:srgbClr val="2B2B2B"/>
                </a:solidFill>
                <a:latin typeface="Open Sans"/>
              </a:rPr>
              <a:t>Permettre aux utilisateurs de fixer des objectifs musicaux pour le mois suivant.</a:t>
            </a:r>
          </a:p>
          <a:p>
            <a:pPr algn="just">
              <a:lnSpc>
                <a:spcPts val="4759"/>
              </a:lnSpc>
              <a:spcBef>
                <a:spcPct val="0"/>
              </a:spcBef>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CF7"/>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25000"/>
          </a:blip>
          <a:srcRect l="0" t="0" r="0" b="0"/>
          <a:stretch>
            <a:fillRect/>
          </a:stretch>
        </p:blipFill>
        <p:spPr>
          <a:xfrm flipH="false" flipV="false" rot="-10800000">
            <a:off x="6628133" y="-1609655"/>
            <a:ext cx="15735219" cy="13881357"/>
          </a:xfrm>
          <a:prstGeom prst="rect">
            <a:avLst/>
          </a:prstGeom>
        </p:spPr>
      </p:pic>
      <p:grpSp>
        <p:nvGrpSpPr>
          <p:cNvPr name="Group 3" id="3"/>
          <p:cNvGrpSpPr/>
          <p:nvPr/>
        </p:nvGrpSpPr>
        <p:grpSpPr>
          <a:xfrm rot="0">
            <a:off x="577480" y="1152515"/>
            <a:ext cx="17133039" cy="2053484"/>
            <a:chOff x="0" y="0"/>
            <a:chExt cx="22844053" cy="2737978"/>
          </a:xfrm>
        </p:grpSpPr>
        <p:sp>
          <p:nvSpPr>
            <p:cNvPr name="TextBox 4" id="4"/>
            <p:cNvSpPr txBox="true"/>
            <p:nvPr/>
          </p:nvSpPr>
          <p:spPr>
            <a:xfrm rot="0">
              <a:off x="0" y="-79899"/>
              <a:ext cx="22844053" cy="1902072"/>
            </a:xfrm>
            <a:prstGeom prst="rect">
              <a:avLst/>
            </a:prstGeom>
          </p:spPr>
          <p:txBody>
            <a:bodyPr anchor="t" rtlCol="false" tIns="0" lIns="0" bIns="0" rIns="0">
              <a:spAutoFit/>
            </a:bodyPr>
            <a:lstStyle/>
            <a:p>
              <a:pPr algn="ctr">
                <a:lnSpc>
                  <a:spcPts val="5138"/>
                </a:lnSpc>
              </a:pPr>
              <a:r>
                <a:rPr lang="en-US" sz="4670">
                  <a:solidFill>
                    <a:srgbClr val="2B2B2B"/>
                  </a:solidFill>
                  <a:latin typeface="Agrandir Bold"/>
                </a:rPr>
                <a:t>Problématique 2 : Intégrer les concerts en live dans l'application Spotify</a:t>
              </a:r>
            </a:p>
          </p:txBody>
        </p:sp>
        <p:sp>
          <p:nvSpPr>
            <p:cNvPr name="TextBox 5" id="5"/>
            <p:cNvSpPr txBox="true"/>
            <p:nvPr/>
          </p:nvSpPr>
          <p:spPr>
            <a:xfrm rot="0">
              <a:off x="0" y="2105822"/>
              <a:ext cx="22844053" cy="632156"/>
            </a:xfrm>
            <a:prstGeom prst="rect">
              <a:avLst/>
            </a:prstGeom>
          </p:spPr>
          <p:txBody>
            <a:bodyPr anchor="t" rtlCol="false" tIns="0" lIns="0" bIns="0" rIns="0">
              <a:spAutoFit/>
            </a:bodyPr>
            <a:lstStyle/>
            <a:p>
              <a:pPr algn="ctr">
                <a:lnSpc>
                  <a:spcPts val="3508"/>
                </a:lnSpc>
                <a:spcBef>
                  <a:spcPct val="0"/>
                </a:spcBef>
              </a:pPr>
            </a:p>
          </p:txBody>
        </p:sp>
      </p:grpSp>
      <p:pic>
        <p:nvPicPr>
          <p:cNvPr name="Picture 6" id="6"/>
          <p:cNvPicPr>
            <a:picLocks noChangeAspect="true"/>
          </p:cNvPicPr>
          <p:nvPr/>
        </p:nvPicPr>
        <p:blipFill>
          <a:blip r:embed="rId3">
            <a:alphaModFix amt="50000"/>
          </a:blip>
          <a:srcRect l="0" t="0" r="0" b="0"/>
          <a:stretch>
            <a:fillRect/>
          </a:stretch>
        </p:blipFill>
        <p:spPr>
          <a:xfrm flipH="false" flipV="false" rot="0">
            <a:off x="-2318726" y="-376453"/>
            <a:ext cx="9743013" cy="1709948"/>
          </a:xfrm>
          <a:prstGeom prst="rect">
            <a:avLst/>
          </a:prstGeom>
        </p:spPr>
      </p:pic>
      <p:pic>
        <p:nvPicPr>
          <p:cNvPr name="Picture 7" id="7"/>
          <p:cNvPicPr>
            <a:picLocks noChangeAspect="true"/>
          </p:cNvPicPr>
          <p:nvPr/>
        </p:nvPicPr>
        <p:blipFill>
          <a:blip r:embed="rId4">
            <a:alphaModFix amt="25000"/>
          </a:blip>
          <a:srcRect l="0" t="0" r="0" b="0"/>
          <a:stretch>
            <a:fillRect/>
          </a:stretch>
        </p:blipFill>
        <p:spPr>
          <a:xfrm flipH="false" flipV="false" rot="-7199120">
            <a:off x="-2896988" y="-1002021"/>
            <a:ext cx="5793977" cy="5895448"/>
          </a:xfrm>
          <a:prstGeom prst="rect">
            <a:avLst/>
          </a:prstGeom>
        </p:spPr>
      </p:pic>
      <p:sp>
        <p:nvSpPr>
          <p:cNvPr name="TextBox 8" id="8"/>
          <p:cNvSpPr txBox="true"/>
          <p:nvPr/>
        </p:nvSpPr>
        <p:spPr>
          <a:xfrm rot="0">
            <a:off x="405150" y="3078719"/>
            <a:ext cx="3173391" cy="1180465"/>
          </a:xfrm>
          <a:prstGeom prst="rect">
            <a:avLst/>
          </a:prstGeom>
        </p:spPr>
        <p:txBody>
          <a:bodyPr anchor="t" rtlCol="false" tIns="0" lIns="0" bIns="0" rIns="0">
            <a:spAutoFit/>
          </a:bodyPr>
          <a:lstStyle/>
          <a:p>
            <a:pPr algn="ctr">
              <a:lnSpc>
                <a:spcPts val="4759"/>
              </a:lnSpc>
            </a:pPr>
            <a:r>
              <a:rPr lang="en-US" sz="3399">
                <a:solidFill>
                  <a:srgbClr val="2B2B2B"/>
                </a:solidFill>
                <a:latin typeface="Open Sans Bold"/>
              </a:rPr>
              <a:t>Hypothèse :</a:t>
            </a:r>
          </a:p>
          <a:p>
            <a:pPr algn="ctr">
              <a:lnSpc>
                <a:spcPts val="4759"/>
              </a:lnSpc>
              <a:spcBef>
                <a:spcPct val="0"/>
              </a:spcBef>
            </a:pPr>
          </a:p>
        </p:txBody>
      </p:sp>
      <p:sp>
        <p:nvSpPr>
          <p:cNvPr name="TextBox 9" id="9"/>
          <p:cNvSpPr txBox="true"/>
          <p:nvPr/>
        </p:nvSpPr>
        <p:spPr>
          <a:xfrm rot="0">
            <a:off x="1138539" y="4192509"/>
            <a:ext cx="16010921" cy="4780915"/>
          </a:xfrm>
          <a:prstGeom prst="rect">
            <a:avLst/>
          </a:prstGeom>
        </p:spPr>
        <p:txBody>
          <a:bodyPr anchor="t" rtlCol="false" tIns="0" lIns="0" bIns="0" rIns="0">
            <a:spAutoFit/>
          </a:bodyPr>
          <a:lstStyle/>
          <a:p>
            <a:pPr algn="just" marL="734059" indent="-367030" lvl="1">
              <a:lnSpc>
                <a:spcPts val="4759"/>
              </a:lnSpc>
              <a:spcBef>
                <a:spcPct val="0"/>
              </a:spcBef>
              <a:buFont typeface="Arial"/>
              <a:buChar char="•"/>
            </a:pPr>
            <a:r>
              <a:rPr lang="en-US" sz="3399">
                <a:solidFill>
                  <a:srgbClr val="2B2B2B"/>
                </a:solidFill>
                <a:latin typeface="Open Sans"/>
              </a:rPr>
              <a:t>Créer une expérience immersive de concert en direct.</a:t>
            </a:r>
          </a:p>
          <a:p>
            <a:pPr algn="just" marL="734059" indent="-367030" lvl="1">
              <a:lnSpc>
                <a:spcPts val="4759"/>
              </a:lnSpc>
              <a:spcBef>
                <a:spcPct val="0"/>
              </a:spcBef>
              <a:buFont typeface="Arial"/>
              <a:buChar char="•"/>
            </a:pPr>
            <a:r>
              <a:rPr lang="en-US" sz="3399">
                <a:solidFill>
                  <a:srgbClr val="2B2B2B"/>
                </a:solidFill>
                <a:latin typeface="Open Sans"/>
              </a:rPr>
              <a:t>Interactivité pendant les concerts (permettre aux utilisateurs de choisir des angles de vue ou d'interagir avec d'autres fans pendant le concert).</a:t>
            </a:r>
          </a:p>
          <a:p>
            <a:pPr algn="just" marL="734059" indent="-367030" lvl="1">
              <a:lnSpc>
                <a:spcPts val="4759"/>
              </a:lnSpc>
              <a:spcBef>
                <a:spcPct val="0"/>
              </a:spcBef>
              <a:buFont typeface="Arial"/>
              <a:buChar char="•"/>
            </a:pPr>
            <a:r>
              <a:rPr lang="en-US" sz="3399">
                <a:solidFill>
                  <a:srgbClr val="2B2B2B"/>
                </a:solidFill>
                <a:latin typeface="Open Sans"/>
              </a:rPr>
              <a:t>Intégrer des concerts à la demande (permettre aux utilisateurs de visionner des concerts passés à tout moment).</a:t>
            </a:r>
          </a:p>
          <a:p>
            <a:pPr algn="just" marL="734059" indent="-367030" lvl="1">
              <a:lnSpc>
                <a:spcPts val="4759"/>
              </a:lnSpc>
              <a:spcBef>
                <a:spcPct val="0"/>
              </a:spcBef>
              <a:buFont typeface="Arial"/>
              <a:buChar char="•"/>
            </a:pPr>
            <a:r>
              <a:rPr lang="en-US" sz="3399">
                <a:solidFill>
                  <a:srgbClr val="2B2B2B"/>
                </a:solidFill>
                <a:latin typeface="Open Sans"/>
              </a:rPr>
              <a:t>Proposer des abonnements premium avec accès exclusif aux concerts  (Premium +).</a:t>
            </a:r>
          </a:p>
          <a:p>
            <a:pPr algn="just">
              <a:lnSpc>
                <a:spcPts val="4759"/>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FFFBF8"/>
        </a:solidFill>
      </p:bgPr>
    </p:bg>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671229" y="2213443"/>
          <a:ext cx="17280792" cy="7613759"/>
        </p:xfrm>
        <a:graphic>
          <a:graphicData uri="http://schemas.openxmlformats.org/drawingml/2006/table">
            <a:tbl>
              <a:tblPr/>
              <a:tblGrid>
                <a:gridCol w="5728538"/>
                <a:gridCol w="3850751"/>
                <a:gridCol w="3850751"/>
                <a:gridCol w="3850751"/>
              </a:tblGrid>
              <a:tr h="1819369">
                <a:tc>
                  <a:txBody>
                    <a:bodyPr anchor="t" rtlCol="false"/>
                    <a:lstStyle/>
                    <a:p>
                      <a:pPr algn="ctr">
                        <a:lnSpc>
                          <a:spcPts val="3573"/>
                        </a:lnSpc>
                        <a:defRPr/>
                      </a:pPr>
                      <a:r>
                        <a:rPr lang="en-US" sz="2552">
                          <a:solidFill>
                            <a:srgbClr val="000000"/>
                          </a:solidFill>
                          <a:latin typeface="One Little Font Bold"/>
                        </a:rPr>
                        <a:t>Must do (essentiel)</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c>
                  <a:txBody>
                    <a:bodyPr anchor="t" rtlCol="false"/>
                    <a:lstStyle/>
                    <a:p>
                      <a:pPr algn="ctr">
                        <a:lnSpc>
                          <a:spcPts val="3573"/>
                        </a:lnSpc>
                        <a:defRPr/>
                      </a:pPr>
                      <a:r>
                        <a:rPr lang="en-US" sz="2552">
                          <a:solidFill>
                            <a:srgbClr val="000000"/>
                          </a:solidFill>
                          <a:latin typeface="One Little Font Bold"/>
                        </a:rPr>
                        <a:t>Should have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c>
                  <a:txBody>
                    <a:bodyPr anchor="t" rtlCol="false"/>
                    <a:lstStyle/>
                    <a:p>
                      <a:pPr algn="ctr">
                        <a:lnSpc>
                          <a:spcPts val="3153"/>
                        </a:lnSpc>
                        <a:defRPr/>
                      </a:pPr>
                      <a:r>
                        <a:rPr lang="en-US" sz="2252">
                          <a:solidFill>
                            <a:srgbClr val="000000"/>
                          </a:solidFill>
                          <a:latin typeface="One Little Font Bold"/>
                        </a:rPr>
                        <a:t>Could have</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c>
                  <a:txBody>
                    <a:bodyPr anchor="t" rtlCol="false"/>
                    <a:lstStyle/>
                    <a:p>
                      <a:pPr algn="ctr">
                        <a:lnSpc>
                          <a:spcPts val="3153"/>
                        </a:lnSpc>
                        <a:defRPr/>
                      </a:pPr>
                      <a:r>
                        <a:rPr lang="en-US" sz="2252">
                          <a:solidFill>
                            <a:srgbClr val="000000"/>
                          </a:solidFill>
                          <a:latin typeface="One Little Font Bold"/>
                        </a:rPr>
                        <a:t>Won’t have</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D699"/>
                    </a:solidFill>
                  </a:tcPr>
                </a:tc>
              </a:tr>
              <a:tr h="1894829">
                <a:tc>
                  <a:txBody>
                    <a:bodyPr anchor="t" rtlCol="false"/>
                    <a:lstStyle/>
                    <a:p>
                      <a:pPr algn="ctr">
                        <a:lnSpc>
                          <a:spcPts val="2453"/>
                        </a:lnSpc>
                        <a:defRPr/>
                      </a:pPr>
                      <a:r>
                        <a:rPr lang="en-US" sz="1752">
                          <a:solidFill>
                            <a:srgbClr val="000000"/>
                          </a:solidFill>
                          <a:latin typeface="One Little Font"/>
                        </a:rPr>
                        <a:t> </a:t>
                      </a:r>
                      <a:endParaRPr lang="en-US" sz="1100"/>
                    </a:p>
                    <a:p>
                      <a:pPr algn="ctr">
                        <a:lnSpc>
                          <a:spcPts val="3573"/>
                        </a:lnSpc>
                      </a:pPr>
                      <a:r>
                        <a:rPr lang="en-US" sz="2552">
                          <a:solidFill>
                            <a:srgbClr val="000000"/>
                          </a:solidFill>
                          <a:latin typeface="One Little Font"/>
                        </a:rPr>
                        <a:t>Récapitulatif mensuel</a:t>
                      </a:r>
                    </a:p>
                    <a:p>
                      <a:pPr algn="ctr">
                        <a:lnSpc>
                          <a:spcPts val="3573"/>
                        </a:lnSpc>
                      </a:pPr>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3573"/>
                        </a:lnSpc>
                        <a:defRPr/>
                      </a:pPr>
                      <a:r>
                        <a:rPr lang="en-US" sz="2552">
                          <a:solidFill>
                            <a:srgbClr val="000000"/>
                          </a:solidFill>
                          <a:latin typeface="One Little Font"/>
                        </a:rPr>
                        <a:t>Clip vidéo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3573"/>
                        </a:lnSpc>
                        <a:defRPr/>
                      </a:pPr>
                      <a:r>
                        <a:rPr lang="en-US" sz="2552">
                          <a:solidFill>
                            <a:srgbClr val="000000"/>
                          </a:solidFill>
                          <a:latin typeface="One Little Font"/>
                        </a:rPr>
                        <a:t>Visionnage de concert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2593"/>
                        </a:lnSpc>
                        <a:defRPr/>
                      </a:pPr>
                      <a:r>
                        <a:rPr lang="en-US" sz="1852">
                          <a:solidFill>
                            <a:srgbClr val="000000"/>
                          </a:solidFill>
                          <a:latin typeface="One Little Font"/>
                        </a:rPr>
                        <a:t>Proposer aux utilisateurs de partager des vidéos avec de la musique de leurs artistes préférés</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r h="1819369">
                <a:tc>
                  <a:txBody>
                    <a:bodyPr anchor="t" rtlCol="false"/>
                    <a:lstStyle/>
                    <a:p>
                      <a:pPr algn="ctr">
                        <a:lnSpc>
                          <a:spcPts val="3573"/>
                        </a:lnSpc>
                        <a:defRPr/>
                      </a:pPr>
                      <a:r>
                        <a:rPr lang="en-US" sz="2552">
                          <a:solidFill>
                            <a:srgbClr val="000000"/>
                          </a:solidFill>
                          <a:latin typeface="One Little Font"/>
                        </a:rPr>
                        <a:t>Playlist  personnalisée</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3573"/>
                        </a:lnSpc>
                        <a:defRPr/>
                      </a:pPr>
                      <a:r>
                        <a:rPr lang="en-US" sz="2552">
                          <a:solidFill>
                            <a:srgbClr val="000000"/>
                          </a:solidFill>
                          <a:latin typeface="One Little Font"/>
                        </a:rPr>
                        <a:t>Écoute collaborative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3573"/>
                        </a:lnSpc>
                        <a:defRPr/>
                      </a:pPr>
                      <a:r>
                        <a:rPr lang="en-US" sz="2552">
                          <a:solidFill>
                            <a:srgbClr val="000000"/>
                          </a:solidFill>
                          <a:latin typeface="One Little Font"/>
                        </a:rPr>
                        <a:t>Visionnage concert VR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2733"/>
                        </a:lnSpc>
                        <a:defRPr/>
                      </a:pPr>
                      <a:r>
                        <a:rPr lang="en-US" sz="1952">
                          <a:solidFill>
                            <a:srgbClr val="000000"/>
                          </a:solidFill>
                          <a:latin typeface="One Little Font"/>
                        </a:rPr>
                        <a:t>Les artistes font des Live avec les utilisateurs de la plateforme (comme sur Twitch)</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r h="2080192">
                <a:tc>
                  <a:txBody>
                    <a:bodyPr anchor="t" rtlCol="false"/>
                    <a:lstStyle/>
                    <a:p>
                      <a:pPr algn="ctr">
                        <a:lnSpc>
                          <a:spcPts val="3573"/>
                        </a:lnSpc>
                        <a:defRPr/>
                      </a:pPr>
                      <a:r>
                        <a:rPr lang="en-US" sz="2552">
                          <a:solidFill>
                            <a:srgbClr val="000000"/>
                          </a:solidFill>
                          <a:latin typeface="One Little Font"/>
                        </a:rPr>
                        <a:t>Accès multiplateforme</a:t>
                      </a:r>
                      <a:endParaRPr lang="en-US" sz="1100"/>
                    </a:p>
                    <a:p>
                      <a:pPr algn="ctr">
                        <a:lnSpc>
                          <a:spcPts val="3573"/>
                        </a:lnSpc>
                      </a:pPr>
                      <a:r>
                        <a:rPr lang="en-US" sz="2552">
                          <a:solidFill>
                            <a:srgbClr val="000000"/>
                          </a:solidFill>
                          <a:latin typeface="One Little Font"/>
                        </a:rPr>
                        <a:t>(partager des playlists Spotify sur d’autres plateformes de musique)</a:t>
                      </a:r>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EBCD"/>
                    </a:solidFill>
                  </a:tcPr>
                </a:tc>
                <a:tc>
                  <a:txBody>
                    <a:bodyPr anchor="t" rtlCol="false"/>
                    <a:lstStyle/>
                    <a:p>
                      <a:pPr algn="ctr">
                        <a:lnSpc>
                          <a:spcPts val="3153"/>
                        </a:lnSpc>
                        <a:defRPr/>
                      </a:pPr>
                      <a:r>
                        <a:rPr lang="en-US" sz="2252">
                          <a:solidFill>
                            <a:srgbClr val="000000"/>
                          </a:solidFill>
                          <a:latin typeface="One Little Font"/>
                        </a:rPr>
                        <a:t>Abonnement premium</a:t>
                      </a:r>
                      <a:endParaRPr lang="en-US" sz="1100"/>
                    </a:p>
                    <a:p>
                      <a:pPr algn="ctr">
                        <a:lnSpc>
                          <a:spcPts val="3153"/>
                        </a:lnSpc>
                      </a:pPr>
                      <a:r>
                        <a:rPr lang="en-US" sz="2252">
                          <a:solidFill>
                            <a:srgbClr val="000000"/>
                          </a:solidFill>
                          <a:latin typeface="One Little Font"/>
                        </a:rPr>
                        <a:t>(accès à un contenu personnalisé par les artistes)</a:t>
                      </a:r>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3573"/>
                        </a:lnSpc>
                        <a:defRPr/>
                      </a:pPr>
                      <a:r>
                        <a:rPr lang="en-US" sz="2552">
                          <a:solidFill>
                            <a:srgbClr val="000000"/>
                          </a:solidFill>
                          <a:latin typeface="One Little Font"/>
                        </a:rPr>
                        <a:t>Commentaire musique </a:t>
                      </a: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c>
                  <a:txBody>
                    <a:bodyPr anchor="t" rtlCol="false"/>
                    <a:lstStyle/>
                    <a:p>
                      <a:pPr algn="ctr">
                        <a:lnSpc>
                          <a:spcPts val="1893"/>
                        </a:lnSpc>
                        <a:defRPr/>
                      </a:pPr>
                      <a:endParaRPr lang="en-US" sz="1100"/>
                    </a:p>
                  </a:txBody>
                  <a:tcPr marL="190500" marR="190500" marT="190500" marB="190500" anchor="ctr">
                    <a:lnL cmpd="sng" algn="ctr" cap="flat" w="0">
                      <a:solidFill>
                        <a:srgbClr val="FFD699"/>
                      </a:solidFill>
                      <a:prstDash val="solid"/>
                      <a:round/>
                      <a:headEnd type="none" w="med" len="med"/>
                      <a:tailEnd type="none" w="med" len="med"/>
                    </a:lnL>
                    <a:lnR cmpd="sng" algn="ctr" cap="flat" w="0">
                      <a:solidFill>
                        <a:srgbClr val="FFD699"/>
                      </a:solidFill>
                      <a:prstDash val="solid"/>
                      <a:round/>
                      <a:headEnd type="none" w="med" len="med"/>
                      <a:tailEnd type="none" w="med" len="med"/>
                    </a:lnR>
                    <a:lnT cmpd="sng" algn="ctr" cap="flat" w="0">
                      <a:solidFill>
                        <a:srgbClr val="FFD699"/>
                      </a:solidFill>
                      <a:prstDash val="solid"/>
                      <a:round/>
                      <a:headEnd type="none" w="med" len="med"/>
                      <a:tailEnd type="none" w="med" len="med"/>
                    </a:lnT>
                    <a:lnB cmpd="sng" algn="ctr" cap="flat" w="0">
                      <a:solidFill>
                        <a:srgbClr val="FFD699"/>
                      </a:solidFill>
                      <a:prstDash val="solid"/>
                      <a:round/>
                      <a:headEnd type="none" w="med" len="med"/>
                      <a:tailEnd type="none" w="med" len="med"/>
                    </a:lnB>
                    <a:solidFill>
                      <a:srgbClr val="FFF4E3"/>
                    </a:solidFill>
                  </a:tcPr>
                </a:tc>
              </a:tr>
            </a:tbl>
          </a:graphicData>
        </a:graphic>
      </p:graphicFrame>
      <p:sp>
        <p:nvSpPr>
          <p:cNvPr name="TextBox 3" id="3"/>
          <p:cNvSpPr txBox="true"/>
          <p:nvPr/>
        </p:nvSpPr>
        <p:spPr>
          <a:xfrm rot="0">
            <a:off x="1608242" y="331153"/>
            <a:ext cx="13766304" cy="1457325"/>
          </a:xfrm>
          <a:prstGeom prst="rect">
            <a:avLst/>
          </a:prstGeom>
        </p:spPr>
        <p:txBody>
          <a:bodyPr anchor="t" rtlCol="false" tIns="0" lIns="0" bIns="0" rIns="0">
            <a:spAutoFit/>
          </a:bodyPr>
          <a:lstStyle/>
          <a:p>
            <a:pPr algn="ctr" marL="0" indent="0" lvl="0">
              <a:lnSpc>
                <a:spcPts val="11519"/>
              </a:lnSpc>
              <a:spcBef>
                <a:spcPct val="0"/>
              </a:spcBef>
            </a:pPr>
            <a:r>
              <a:rPr lang="en-US" sz="9600" strike="noStrike" u="none">
                <a:solidFill>
                  <a:srgbClr val="000000"/>
                </a:solidFill>
                <a:latin typeface="Poppins Medium"/>
              </a:rPr>
              <a:t>8. MÉTHODE  MOSCOW</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8AB7DD"/>
        </a:solidFill>
      </p:bgPr>
    </p:bg>
    <p:spTree>
      <p:nvGrpSpPr>
        <p:cNvPr id="1" name=""/>
        <p:cNvGrpSpPr/>
        <p:nvPr/>
      </p:nvGrpSpPr>
      <p:grpSpPr>
        <a:xfrm>
          <a:off x="0" y="0"/>
          <a:ext cx="0" cy="0"/>
          <a:chOff x="0" y="0"/>
          <a:chExt cx="0" cy="0"/>
        </a:xfrm>
      </p:grpSpPr>
      <p:sp>
        <p:nvSpPr>
          <p:cNvPr name="Freeform 2" id="2"/>
          <p:cNvSpPr/>
          <p:nvPr/>
        </p:nvSpPr>
        <p:spPr>
          <a:xfrm flipH="false" flipV="false" rot="0">
            <a:off x="2020387" y="2596943"/>
            <a:ext cx="4226934" cy="6661357"/>
          </a:xfrm>
          <a:custGeom>
            <a:avLst/>
            <a:gdLst/>
            <a:ahLst/>
            <a:cxnLst/>
            <a:rect r="r" b="b" t="t" l="l"/>
            <a:pathLst>
              <a:path h="6661357" w="4226934">
                <a:moveTo>
                  <a:pt x="0" y="0"/>
                </a:moveTo>
                <a:lnTo>
                  <a:pt x="4226934" y="0"/>
                </a:lnTo>
                <a:lnTo>
                  <a:pt x="4226934" y="6661357"/>
                </a:lnTo>
                <a:lnTo>
                  <a:pt x="0" y="66613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030533" y="2596943"/>
            <a:ext cx="4226934" cy="6661357"/>
          </a:xfrm>
          <a:custGeom>
            <a:avLst/>
            <a:gdLst/>
            <a:ahLst/>
            <a:cxnLst/>
            <a:rect r="r" b="b" t="t" l="l"/>
            <a:pathLst>
              <a:path h="6661357" w="4226934">
                <a:moveTo>
                  <a:pt x="0" y="0"/>
                </a:moveTo>
                <a:lnTo>
                  <a:pt x="4226934" y="0"/>
                </a:lnTo>
                <a:lnTo>
                  <a:pt x="4226934" y="6661357"/>
                </a:lnTo>
                <a:lnTo>
                  <a:pt x="0" y="66613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829178" y="2596943"/>
            <a:ext cx="4438435" cy="6994669"/>
          </a:xfrm>
          <a:custGeom>
            <a:avLst/>
            <a:gdLst/>
            <a:ahLst/>
            <a:cxnLst/>
            <a:rect r="r" b="b" t="t" l="l"/>
            <a:pathLst>
              <a:path h="6994669" w="4438435">
                <a:moveTo>
                  <a:pt x="0" y="0"/>
                </a:moveTo>
                <a:lnTo>
                  <a:pt x="4438435" y="0"/>
                </a:lnTo>
                <a:lnTo>
                  <a:pt x="4438435" y="6994668"/>
                </a:lnTo>
                <a:lnTo>
                  <a:pt x="0" y="69946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true" flipV="false" rot="0">
            <a:off x="-4624211" y="8869247"/>
            <a:ext cx="7315200" cy="2261062"/>
          </a:xfrm>
          <a:custGeom>
            <a:avLst/>
            <a:gdLst/>
            <a:ahLst/>
            <a:cxnLst/>
            <a:rect r="r" b="b" t="t" l="l"/>
            <a:pathLst>
              <a:path h="2261062" w="7315200">
                <a:moveTo>
                  <a:pt x="7315200" y="0"/>
                </a:moveTo>
                <a:lnTo>
                  <a:pt x="0" y="0"/>
                </a:lnTo>
                <a:lnTo>
                  <a:pt x="0" y="2261062"/>
                </a:lnTo>
                <a:lnTo>
                  <a:pt x="7315200" y="2261062"/>
                </a:lnTo>
                <a:lnTo>
                  <a:pt x="731520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684756">
            <a:off x="15565424" y="-1263167"/>
            <a:ext cx="4155633" cy="4209204"/>
          </a:xfrm>
          <a:custGeom>
            <a:avLst/>
            <a:gdLst/>
            <a:ahLst/>
            <a:cxnLst/>
            <a:rect r="r" b="b" t="t" l="l"/>
            <a:pathLst>
              <a:path h="4209204" w="4155633">
                <a:moveTo>
                  <a:pt x="0" y="0"/>
                </a:moveTo>
                <a:lnTo>
                  <a:pt x="4155632" y="0"/>
                </a:lnTo>
                <a:lnTo>
                  <a:pt x="4155632" y="4209205"/>
                </a:lnTo>
                <a:lnTo>
                  <a:pt x="0" y="420920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6022447" y="7573541"/>
            <a:ext cx="2512504" cy="2825022"/>
          </a:xfrm>
          <a:custGeom>
            <a:avLst/>
            <a:gdLst/>
            <a:ahLst/>
            <a:cxnLst/>
            <a:rect r="r" b="b" t="t" l="l"/>
            <a:pathLst>
              <a:path h="2825022" w="2512504">
                <a:moveTo>
                  <a:pt x="0" y="0"/>
                </a:moveTo>
                <a:lnTo>
                  <a:pt x="2512504" y="0"/>
                </a:lnTo>
                <a:lnTo>
                  <a:pt x="2512504" y="2825022"/>
                </a:lnTo>
                <a:lnTo>
                  <a:pt x="0" y="2825022"/>
                </a:lnTo>
                <a:lnTo>
                  <a:pt x="0" y="0"/>
                </a:lnTo>
                <a:close/>
              </a:path>
            </a:pathLst>
          </a:custGeom>
          <a:blipFill>
            <a:blip r:embed="rId10"/>
            <a:stretch>
              <a:fillRect l="0" t="0" r="0" b="0"/>
            </a:stretch>
          </a:blipFill>
        </p:spPr>
      </p:sp>
      <p:sp>
        <p:nvSpPr>
          <p:cNvPr name="TextBox 8" id="8"/>
          <p:cNvSpPr txBox="true"/>
          <p:nvPr/>
        </p:nvSpPr>
        <p:spPr>
          <a:xfrm rot="0">
            <a:off x="7275700" y="4234076"/>
            <a:ext cx="3736601" cy="3339465"/>
          </a:xfrm>
          <a:prstGeom prst="rect">
            <a:avLst/>
          </a:prstGeom>
        </p:spPr>
        <p:txBody>
          <a:bodyPr anchor="t" rtlCol="false" tIns="0" lIns="0" bIns="0" rIns="0">
            <a:spAutoFit/>
          </a:bodyPr>
          <a:lstStyle/>
          <a:p>
            <a:pPr algn="ctr">
              <a:lnSpc>
                <a:spcPts val="3359"/>
              </a:lnSpc>
            </a:pPr>
            <a:r>
              <a:rPr lang="en-US" sz="2400">
                <a:solidFill>
                  <a:srgbClr val="4D3B08"/>
                </a:solidFill>
                <a:latin typeface="DM Sans Bold"/>
              </a:rPr>
              <a:t>En tant qu</a:t>
            </a:r>
            <a:r>
              <a:rPr lang="en-US" sz="2400">
                <a:solidFill>
                  <a:srgbClr val="4D3B08"/>
                </a:solidFill>
                <a:latin typeface="DM Sans"/>
              </a:rPr>
              <a:t>'utilisateur de Spotify, </a:t>
            </a:r>
            <a:r>
              <a:rPr lang="en-US" sz="2400">
                <a:solidFill>
                  <a:srgbClr val="4D3B08"/>
                </a:solidFill>
                <a:latin typeface="DM Sans Bold"/>
              </a:rPr>
              <a:t>je veux</a:t>
            </a:r>
            <a:r>
              <a:rPr lang="en-US" sz="2400">
                <a:solidFill>
                  <a:srgbClr val="4D3B08"/>
                </a:solidFill>
                <a:latin typeface="DM Sans"/>
              </a:rPr>
              <a:t> recevoir des rétrospectives mensuelles de mes écoutes </a:t>
            </a:r>
            <a:r>
              <a:rPr lang="en-US" sz="2400">
                <a:solidFill>
                  <a:srgbClr val="4D3B08"/>
                </a:solidFill>
                <a:latin typeface="DM Sans Bold"/>
              </a:rPr>
              <a:t>afin de </a:t>
            </a:r>
            <a:r>
              <a:rPr lang="en-US" sz="2400">
                <a:solidFill>
                  <a:srgbClr val="4D3B08"/>
                </a:solidFill>
                <a:latin typeface="DM Sans"/>
              </a:rPr>
              <a:t>suivre l'évolution de mes goûts musicaux et redécouvrir des morceaux oubliés.</a:t>
            </a:r>
          </a:p>
        </p:txBody>
      </p:sp>
      <p:sp>
        <p:nvSpPr>
          <p:cNvPr name="TextBox 9" id="9"/>
          <p:cNvSpPr txBox="true"/>
          <p:nvPr/>
        </p:nvSpPr>
        <p:spPr>
          <a:xfrm rot="0">
            <a:off x="2265553" y="4234076"/>
            <a:ext cx="3736601" cy="2920365"/>
          </a:xfrm>
          <a:prstGeom prst="rect">
            <a:avLst/>
          </a:prstGeom>
        </p:spPr>
        <p:txBody>
          <a:bodyPr anchor="t" rtlCol="false" tIns="0" lIns="0" bIns="0" rIns="0">
            <a:spAutoFit/>
          </a:bodyPr>
          <a:lstStyle/>
          <a:p>
            <a:pPr algn="ctr">
              <a:lnSpc>
                <a:spcPts val="3359"/>
              </a:lnSpc>
            </a:pPr>
            <a:r>
              <a:rPr lang="en-US" sz="2400">
                <a:solidFill>
                  <a:srgbClr val="4D3B08"/>
                </a:solidFill>
                <a:latin typeface="DM Sans Bold"/>
              </a:rPr>
              <a:t>En tant qu</a:t>
            </a:r>
            <a:r>
              <a:rPr lang="en-US" sz="2400">
                <a:solidFill>
                  <a:srgbClr val="4D3B08"/>
                </a:solidFill>
                <a:latin typeface="DM Sans"/>
              </a:rPr>
              <a:t>'amateur de musique, </a:t>
            </a:r>
            <a:r>
              <a:rPr lang="en-US" sz="2400">
                <a:solidFill>
                  <a:srgbClr val="4D3B08"/>
                </a:solidFill>
                <a:latin typeface="DM Sans Bold"/>
              </a:rPr>
              <a:t>je veux</a:t>
            </a:r>
            <a:r>
              <a:rPr lang="en-US" sz="2400">
                <a:solidFill>
                  <a:srgbClr val="4D3B08"/>
                </a:solidFill>
                <a:latin typeface="DM Sans"/>
              </a:rPr>
              <a:t> pouvoir assister à des concerts en réalité virtuelle </a:t>
            </a:r>
            <a:r>
              <a:rPr lang="en-US" sz="2400">
                <a:solidFill>
                  <a:srgbClr val="4D3B08"/>
                </a:solidFill>
                <a:latin typeface="DM Sans Bold"/>
              </a:rPr>
              <a:t>afin de</a:t>
            </a:r>
            <a:r>
              <a:rPr lang="en-US" sz="2400">
                <a:solidFill>
                  <a:srgbClr val="4D3B08"/>
                </a:solidFill>
                <a:latin typeface="DM Sans"/>
              </a:rPr>
              <a:t> vivre une expérience immersive sans quitter mon domicile.</a:t>
            </a:r>
          </a:p>
        </p:txBody>
      </p:sp>
      <p:sp>
        <p:nvSpPr>
          <p:cNvPr name="TextBox 10" id="10"/>
          <p:cNvSpPr txBox="true"/>
          <p:nvPr/>
        </p:nvSpPr>
        <p:spPr>
          <a:xfrm rot="0">
            <a:off x="12275345" y="4057141"/>
            <a:ext cx="3736601" cy="4596765"/>
          </a:xfrm>
          <a:prstGeom prst="rect">
            <a:avLst/>
          </a:prstGeom>
        </p:spPr>
        <p:txBody>
          <a:bodyPr anchor="t" rtlCol="false" tIns="0" lIns="0" bIns="0" rIns="0">
            <a:spAutoFit/>
          </a:bodyPr>
          <a:lstStyle/>
          <a:p>
            <a:pPr algn="ctr">
              <a:lnSpc>
                <a:spcPts val="3359"/>
              </a:lnSpc>
            </a:pPr>
            <a:r>
              <a:rPr lang="en-US" sz="2400" spc="-50">
                <a:solidFill>
                  <a:srgbClr val="4D3B08"/>
                </a:solidFill>
                <a:latin typeface="DM Sans Bold"/>
              </a:rPr>
              <a:t>En tant qu</a:t>
            </a:r>
            <a:r>
              <a:rPr lang="en-US" sz="2400" spc="-50">
                <a:solidFill>
                  <a:srgbClr val="4D3B08"/>
                </a:solidFill>
                <a:latin typeface="DM Sans"/>
              </a:rPr>
              <a:t>'utilisateur fréquent de Spotify, </a:t>
            </a:r>
            <a:r>
              <a:rPr lang="en-US" sz="2400" spc="-50">
                <a:solidFill>
                  <a:srgbClr val="4D3B08"/>
                </a:solidFill>
                <a:latin typeface="DM Sans Bold"/>
              </a:rPr>
              <a:t>je veux</a:t>
            </a:r>
            <a:r>
              <a:rPr lang="en-US" sz="2400" spc="-50">
                <a:solidFill>
                  <a:srgbClr val="4D3B08"/>
                </a:solidFill>
                <a:latin typeface="DM Sans"/>
              </a:rPr>
              <a:t> pouvoir accéder aux concerts en live et aux rétrospectives mensuelles depuis différents appareils, tels qu’ordinateurs, tablettes et smartphones, </a:t>
            </a:r>
            <a:r>
              <a:rPr lang="en-US" sz="2400" spc="-50">
                <a:solidFill>
                  <a:srgbClr val="4D3B08"/>
                </a:solidFill>
                <a:latin typeface="DM Sans Bold"/>
              </a:rPr>
              <a:t>afin de</a:t>
            </a:r>
            <a:r>
              <a:rPr lang="en-US" sz="2400" spc="-50">
                <a:solidFill>
                  <a:srgbClr val="4D3B08"/>
                </a:solidFill>
                <a:latin typeface="DM Sans"/>
              </a:rPr>
              <a:t> profiter de Spotify peu importe mon lieu ou le dispositif que j'utilise.</a:t>
            </a:r>
          </a:p>
        </p:txBody>
      </p:sp>
      <p:grpSp>
        <p:nvGrpSpPr>
          <p:cNvPr name="Group 11" id="11"/>
          <p:cNvGrpSpPr/>
          <p:nvPr/>
        </p:nvGrpSpPr>
        <p:grpSpPr>
          <a:xfrm rot="0">
            <a:off x="1424406" y="541248"/>
            <a:ext cx="15268550" cy="2376805"/>
            <a:chOff x="0" y="0"/>
            <a:chExt cx="20358067" cy="3169073"/>
          </a:xfrm>
        </p:grpSpPr>
        <p:sp>
          <p:nvSpPr>
            <p:cNvPr name="TextBox 12" id="12"/>
            <p:cNvSpPr txBox="true"/>
            <p:nvPr/>
          </p:nvSpPr>
          <p:spPr>
            <a:xfrm rot="0">
              <a:off x="0" y="0"/>
              <a:ext cx="20358067" cy="1943100"/>
            </a:xfrm>
            <a:prstGeom prst="rect">
              <a:avLst/>
            </a:prstGeom>
          </p:spPr>
          <p:txBody>
            <a:bodyPr anchor="t" rtlCol="false" tIns="0" lIns="0" bIns="0" rIns="0">
              <a:spAutoFit/>
            </a:bodyPr>
            <a:lstStyle/>
            <a:p>
              <a:pPr algn="l" marL="0" indent="0" lvl="0">
                <a:lnSpc>
                  <a:spcPts val="11519"/>
                </a:lnSpc>
                <a:spcBef>
                  <a:spcPct val="0"/>
                </a:spcBef>
              </a:pPr>
              <a:r>
                <a:rPr lang="en-US" sz="9600" strike="noStrike" u="none">
                  <a:solidFill>
                    <a:srgbClr val="000000"/>
                  </a:solidFill>
                  <a:latin typeface="Poppins Medium"/>
                </a:rPr>
                <a:t>9. USER STORY</a:t>
              </a:r>
            </a:p>
          </p:txBody>
        </p:sp>
        <p:sp>
          <p:nvSpPr>
            <p:cNvPr name="TextBox 13" id="13"/>
            <p:cNvSpPr txBox="true"/>
            <p:nvPr/>
          </p:nvSpPr>
          <p:spPr>
            <a:xfrm rot="0">
              <a:off x="0" y="1885950"/>
              <a:ext cx="18660657" cy="1283123"/>
            </a:xfrm>
            <a:prstGeom prst="rect">
              <a:avLst/>
            </a:prstGeom>
          </p:spPr>
          <p:txBody>
            <a:bodyPr anchor="t" rtlCol="false" tIns="0" lIns="0" bIns="0" rIns="0">
              <a:spAutoFit/>
            </a:bodyPr>
            <a:lstStyle/>
            <a:p>
              <a:pPr algn="l">
                <a:lnSpc>
                  <a:spcPts val="3920"/>
                </a:lnSpc>
                <a:spcBef>
                  <a:spcPct val="0"/>
                </a:spcBef>
              </a:pPr>
              <a:r>
                <a:rPr lang="en-US" sz="2800">
                  <a:solidFill>
                    <a:srgbClr val="4D3B08"/>
                  </a:solidFill>
                  <a:latin typeface="DM Sans"/>
                </a:rPr>
                <a:t>R</a:t>
              </a:r>
              <a:r>
                <a:rPr lang="en-US" sz="2800">
                  <a:solidFill>
                    <a:srgbClr val="4D3B08"/>
                  </a:solidFill>
                  <a:latin typeface="DM Sans"/>
                </a:rPr>
                <a:t>espectant le formalisme en récit utilisateur (</a:t>
              </a:r>
              <a:r>
                <a:rPr lang="en-US" sz="2800">
                  <a:solidFill>
                    <a:srgbClr val="4D3B08"/>
                  </a:solidFill>
                  <a:latin typeface="DM Sans Bold"/>
                </a:rPr>
                <a:t>en tant que.</a:t>
              </a:r>
              <a:r>
                <a:rPr lang="en-US" sz="2800">
                  <a:solidFill>
                    <a:srgbClr val="4D3B08"/>
                  </a:solidFill>
                  <a:latin typeface="DM Sans"/>
                </a:rPr>
                <a:t>.. </a:t>
              </a:r>
              <a:r>
                <a:rPr lang="en-US" sz="2800">
                  <a:solidFill>
                    <a:srgbClr val="4D3B08"/>
                  </a:solidFill>
                  <a:latin typeface="DM Sans Bold"/>
                </a:rPr>
                <a:t>je veux.</a:t>
              </a:r>
              <a:r>
                <a:rPr lang="en-US" sz="2800">
                  <a:solidFill>
                    <a:srgbClr val="4D3B08"/>
                  </a:solidFill>
                  <a:latin typeface="DM Sans"/>
                </a:rPr>
                <a:t>.. </a:t>
              </a:r>
              <a:r>
                <a:rPr lang="en-US" sz="2800">
                  <a:solidFill>
                    <a:srgbClr val="4D3B08"/>
                  </a:solidFill>
                  <a:latin typeface="DM Sans Bold"/>
                </a:rPr>
                <a:t>afin de</a:t>
              </a:r>
              <a:r>
                <a:rPr lang="en-US" sz="2800">
                  <a:solidFill>
                    <a:srgbClr val="4D3B08"/>
                  </a:solidFill>
                  <a:latin typeface="DM Sans"/>
                </a:rPr>
                <a:t>...) </a:t>
              </a:r>
            </a:p>
            <a:p>
              <a:pPr algn="ctr">
                <a:lnSpc>
                  <a:spcPts val="3920"/>
                </a:lnSpc>
                <a:spcBef>
                  <a:spcPct val="0"/>
                </a:spcBef>
              </a:pPr>
              <a:r>
                <a:rPr lang="en-US" sz="2800">
                  <a:solidFill>
                    <a:srgbClr val="4D3B08"/>
                  </a:solidFill>
                  <a:latin typeface="DM Sans"/>
                </a:rPr>
                <a:t> </a:t>
              </a:r>
            </a:p>
          </p:txBody>
        </p:sp>
      </p:grpSp>
      <p:grpSp>
        <p:nvGrpSpPr>
          <p:cNvPr name="Group 14" id="14"/>
          <p:cNvGrpSpPr/>
          <p:nvPr/>
        </p:nvGrpSpPr>
        <p:grpSpPr>
          <a:xfrm rot="0">
            <a:off x="13642733" y="3241216"/>
            <a:ext cx="811326" cy="837438"/>
            <a:chOff x="0" y="0"/>
            <a:chExt cx="677181" cy="698976"/>
          </a:xfrm>
        </p:grpSpPr>
        <p:sp>
          <p:nvSpPr>
            <p:cNvPr name="Freeform 15" id="15"/>
            <p:cNvSpPr/>
            <p:nvPr/>
          </p:nvSpPr>
          <p:spPr>
            <a:xfrm flipH="false" flipV="false" rot="0">
              <a:off x="0" y="0"/>
              <a:ext cx="677181" cy="698976"/>
            </a:xfrm>
            <a:custGeom>
              <a:avLst/>
              <a:gdLst/>
              <a:ahLst/>
              <a:cxnLst/>
              <a:rect r="r" b="b" t="t" l="l"/>
              <a:pathLst>
                <a:path h="698976" w="677181">
                  <a:moveTo>
                    <a:pt x="0" y="0"/>
                  </a:moveTo>
                  <a:lnTo>
                    <a:pt x="677181" y="0"/>
                  </a:lnTo>
                  <a:lnTo>
                    <a:pt x="677181" y="698976"/>
                  </a:lnTo>
                  <a:lnTo>
                    <a:pt x="0" y="698976"/>
                  </a:lnTo>
                  <a:close/>
                </a:path>
              </a:pathLst>
            </a:custGeom>
            <a:solidFill>
              <a:srgbClr val="EFB050"/>
            </a:solidFill>
          </p:spPr>
        </p:sp>
        <p:sp>
          <p:nvSpPr>
            <p:cNvPr name="TextBox 16" id="16"/>
            <p:cNvSpPr txBox="true"/>
            <p:nvPr/>
          </p:nvSpPr>
          <p:spPr>
            <a:xfrm>
              <a:off x="0" y="38100"/>
              <a:ext cx="677181" cy="660876"/>
            </a:xfrm>
            <a:prstGeom prst="rect">
              <a:avLst/>
            </a:prstGeom>
          </p:spPr>
          <p:txBody>
            <a:bodyPr anchor="ctr" rtlCol="false" tIns="50800" lIns="50800" bIns="50800" rIns="50800"/>
            <a:lstStyle/>
            <a:p>
              <a:pPr algn="ctr">
                <a:lnSpc>
                  <a:spcPts val="3150"/>
                </a:lnSpc>
              </a:pPr>
              <a:r>
                <a:rPr lang="en-US" sz="3000">
                  <a:solidFill>
                    <a:srgbClr val="FFF8E9"/>
                  </a:solidFill>
                  <a:latin typeface="Genty Sans"/>
                </a:rPr>
                <a:t>03</a:t>
              </a:r>
            </a:p>
          </p:txBody>
        </p:sp>
      </p:grpSp>
      <p:grpSp>
        <p:nvGrpSpPr>
          <p:cNvPr name="Group 17" id="17"/>
          <p:cNvGrpSpPr/>
          <p:nvPr/>
        </p:nvGrpSpPr>
        <p:grpSpPr>
          <a:xfrm rot="0">
            <a:off x="3723657" y="3241216"/>
            <a:ext cx="811326" cy="837438"/>
            <a:chOff x="0" y="0"/>
            <a:chExt cx="677181" cy="698976"/>
          </a:xfrm>
        </p:grpSpPr>
        <p:sp>
          <p:nvSpPr>
            <p:cNvPr name="Freeform 18" id="18"/>
            <p:cNvSpPr/>
            <p:nvPr/>
          </p:nvSpPr>
          <p:spPr>
            <a:xfrm flipH="false" flipV="false" rot="0">
              <a:off x="0" y="0"/>
              <a:ext cx="677181" cy="698976"/>
            </a:xfrm>
            <a:custGeom>
              <a:avLst/>
              <a:gdLst/>
              <a:ahLst/>
              <a:cxnLst/>
              <a:rect r="r" b="b" t="t" l="l"/>
              <a:pathLst>
                <a:path h="698976" w="677181">
                  <a:moveTo>
                    <a:pt x="0" y="0"/>
                  </a:moveTo>
                  <a:lnTo>
                    <a:pt x="677181" y="0"/>
                  </a:lnTo>
                  <a:lnTo>
                    <a:pt x="677181" y="698976"/>
                  </a:lnTo>
                  <a:lnTo>
                    <a:pt x="0" y="698976"/>
                  </a:lnTo>
                  <a:close/>
                </a:path>
              </a:pathLst>
            </a:custGeom>
            <a:solidFill>
              <a:srgbClr val="EFB050"/>
            </a:solidFill>
          </p:spPr>
        </p:sp>
        <p:sp>
          <p:nvSpPr>
            <p:cNvPr name="TextBox 19" id="19"/>
            <p:cNvSpPr txBox="true"/>
            <p:nvPr/>
          </p:nvSpPr>
          <p:spPr>
            <a:xfrm>
              <a:off x="0" y="38100"/>
              <a:ext cx="677181" cy="660876"/>
            </a:xfrm>
            <a:prstGeom prst="rect">
              <a:avLst/>
            </a:prstGeom>
          </p:spPr>
          <p:txBody>
            <a:bodyPr anchor="ctr" rtlCol="false" tIns="50800" lIns="50800" bIns="50800" rIns="50800"/>
            <a:lstStyle/>
            <a:p>
              <a:pPr algn="ctr">
                <a:lnSpc>
                  <a:spcPts val="3150"/>
                </a:lnSpc>
              </a:pPr>
              <a:r>
                <a:rPr lang="en-US" sz="3000">
                  <a:solidFill>
                    <a:srgbClr val="FFF8E9"/>
                  </a:solidFill>
                  <a:latin typeface="Genty Sans"/>
                </a:rPr>
                <a:t>01</a:t>
              </a:r>
            </a:p>
          </p:txBody>
        </p:sp>
      </p:grpSp>
      <p:grpSp>
        <p:nvGrpSpPr>
          <p:cNvPr name="Group 20" id="20"/>
          <p:cNvGrpSpPr/>
          <p:nvPr/>
        </p:nvGrpSpPr>
        <p:grpSpPr>
          <a:xfrm rot="0">
            <a:off x="8738337" y="3254272"/>
            <a:ext cx="811326" cy="837438"/>
            <a:chOff x="0" y="0"/>
            <a:chExt cx="677181" cy="698976"/>
          </a:xfrm>
        </p:grpSpPr>
        <p:sp>
          <p:nvSpPr>
            <p:cNvPr name="Freeform 21" id="21"/>
            <p:cNvSpPr/>
            <p:nvPr/>
          </p:nvSpPr>
          <p:spPr>
            <a:xfrm flipH="false" flipV="false" rot="0">
              <a:off x="0" y="0"/>
              <a:ext cx="677181" cy="698976"/>
            </a:xfrm>
            <a:custGeom>
              <a:avLst/>
              <a:gdLst/>
              <a:ahLst/>
              <a:cxnLst/>
              <a:rect r="r" b="b" t="t" l="l"/>
              <a:pathLst>
                <a:path h="698976" w="677181">
                  <a:moveTo>
                    <a:pt x="0" y="0"/>
                  </a:moveTo>
                  <a:lnTo>
                    <a:pt x="677181" y="0"/>
                  </a:lnTo>
                  <a:lnTo>
                    <a:pt x="677181" y="698976"/>
                  </a:lnTo>
                  <a:lnTo>
                    <a:pt x="0" y="698976"/>
                  </a:lnTo>
                  <a:close/>
                </a:path>
              </a:pathLst>
            </a:custGeom>
            <a:solidFill>
              <a:srgbClr val="BFE4FF"/>
            </a:solidFill>
          </p:spPr>
        </p:sp>
        <p:sp>
          <p:nvSpPr>
            <p:cNvPr name="TextBox 22" id="22"/>
            <p:cNvSpPr txBox="true"/>
            <p:nvPr/>
          </p:nvSpPr>
          <p:spPr>
            <a:xfrm>
              <a:off x="0" y="38100"/>
              <a:ext cx="677181" cy="660876"/>
            </a:xfrm>
            <a:prstGeom prst="rect">
              <a:avLst/>
            </a:prstGeom>
          </p:spPr>
          <p:txBody>
            <a:bodyPr anchor="ctr" rtlCol="false" tIns="50800" lIns="50800" bIns="50800" rIns="50800"/>
            <a:lstStyle/>
            <a:p>
              <a:pPr algn="ctr">
                <a:lnSpc>
                  <a:spcPts val="3150"/>
                </a:lnSpc>
              </a:pPr>
              <a:r>
                <a:rPr lang="en-US" sz="3000">
                  <a:solidFill>
                    <a:srgbClr val="FFF8E9"/>
                  </a:solidFill>
                  <a:latin typeface="Genty Sans"/>
                </a:rPr>
                <a:t>02</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8AB7DD"/>
        </a:solidFill>
      </p:bgPr>
    </p:bg>
    <p:spTree>
      <p:nvGrpSpPr>
        <p:cNvPr id="1" name=""/>
        <p:cNvGrpSpPr/>
        <p:nvPr/>
      </p:nvGrpSpPr>
      <p:grpSpPr>
        <a:xfrm>
          <a:off x="0" y="0"/>
          <a:ext cx="0" cy="0"/>
          <a:chOff x="0" y="0"/>
          <a:chExt cx="0" cy="0"/>
        </a:xfrm>
      </p:grpSpPr>
      <p:sp>
        <p:nvSpPr>
          <p:cNvPr name="Freeform 2" id="2"/>
          <p:cNvSpPr/>
          <p:nvPr/>
        </p:nvSpPr>
        <p:spPr>
          <a:xfrm flipH="false" flipV="false" rot="0">
            <a:off x="1828502" y="2596943"/>
            <a:ext cx="4418819" cy="6963755"/>
          </a:xfrm>
          <a:custGeom>
            <a:avLst/>
            <a:gdLst/>
            <a:ahLst/>
            <a:cxnLst/>
            <a:rect r="r" b="b" t="t" l="l"/>
            <a:pathLst>
              <a:path h="6963755" w="4418819">
                <a:moveTo>
                  <a:pt x="0" y="0"/>
                </a:moveTo>
                <a:lnTo>
                  <a:pt x="4418819" y="0"/>
                </a:lnTo>
                <a:lnTo>
                  <a:pt x="4418819" y="6963754"/>
                </a:lnTo>
                <a:lnTo>
                  <a:pt x="0" y="69637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887413" y="2596943"/>
            <a:ext cx="4513174" cy="7112452"/>
          </a:xfrm>
          <a:custGeom>
            <a:avLst/>
            <a:gdLst/>
            <a:ahLst/>
            <a:cxnLst/>
            <a:rect r="r" b="b" t="t" l="l"/>
            <a:pathLst>
              <a:path h="7112452" w="4513174">
                <a:moveTo>
                  <a:pt x="0" y="0"/>
                </a:moveTo>
                <a:lnTo>
                  <a:pt x="4513174" y="0"/>
                </a:lnTo>
                <a:lnTo>
                  <a:pt x="4513174" y="7112452"/>
                </a:lnTo>
                <a:lnTo>
                  <a:pt x="0" y="71124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038762" y="2596943"/>
            <a:ext cx="4418819" cy="6963755"/>
          </a:xfrm>
          <a:custGeom>
            <a:avLst/>
            <a:gdLst/>
            <a:ahLst/>
            <a:cxnLst/>
            <a:rect r="r" b="b" t="t" l="l"/>
            <a:pathLst>
              <a:path h="6963755" w="4418819">
                <a:moveTo>
                  <a:pt x="0" y="0"/>
                </a:moveTo>
                <a:lnTo>
                  <a:pt x="4418819" y="0"/>
                </a:lnTo>
                <a:lnTo>
                  <a:pt x="4418819" y="6963754"/>
                </a:lnTo>
                <a:lnTo>
                  <a:pt x="0" y="69637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true" flipV="false" rot="0">
            <a:off x="-4624211" y="8869247"/>
            <a:ext cx="7315200" cy="2261062"/>
          </a:xfrm>
          <a:custGeom>
            <a:avLst/>
            <a:gdLst/>
            <a:ahLst/>
            <a:cxnLst/>
            <a:rect r="r" b="b" t="t" l="l"/>
            <a:pathLst>
              <a:path h="2261062" w="7315200">
                <a:moveTo>
                  <a:pt x="7315200" y="0"/>
                </a:moveTo>
                <a:lnTo>
                  <a:pt x="0" y="0"/>
                </a:lnTo>
                <a:lnTo>
                  <a:pt x="0" y="2261062"/>
                </a:lnTo>
                <a:lnTo>
                  <a:pt x="7315200" y="2261062"/>
                </a:lnTo>
                <a:lnTo>
                  <a:pt x="731520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684756">
            <a:off x="15565424" y="-1263167"/>
            <a:ext cx="4155633" cy="4209204"/>
          </a:xfrm>
          <a:custGeom>
            <a:avLst/>
            <a:gdLst/>
            <a:ahLst/>
            <a:cxnLst/>
            <a:rect r="r" b="b" t="t" l="l"/>
            <a:pathLst>
              <a:path h="4209204" w="4155633">
                <a:moveTo>
                  <a:pt x="0" y="0"/>
                </a:moveTo>
                <a:lnTo>
                  <a:pt x="4155632" y="0"/>
                </a:lnTo>
                <a:lnTo>
                  <a:pt x="4155632" y="4209205"/>
                </a:lnTo>
                <a:lnTo>
                  <a:pt x="0" y="420920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6022447" y="7573541"/>
            <a:ext cx="2512504" cy="2825022"/>
          </a:xfrm>
          <a:custGeom>
            <a:avLst/>
            <a:gdLst/>
            <a:ahLst/>
            <a:cxnLst/>
            <a:rect r="r" b="b" t="t" l="l"/>
            <a:pathLst>
              <a:path h="2825022" w="2512504">
                <a:moveTo>
                  <a:pt x="0" y="0"/>
                </a:moveTo>
                <a:lnTo>
                  <a:pt x="2512504" y="0"/>
                </a:lnTo>
                <a:lnTo>
                  <a:pt x="2512504" y="2825022"/>
                </a:lnTo>
                <a:lnTo>
                  <a:pt x="0" y="2825022"/>
                </a:lnTo>
                <a:lnTo>
                  <a:pt x="0" y="0"/>
                </a:lnTo>
                <a:close/>
              </a:path>
            </a:pathLst>
          </a:custGeom>
          <a:blipFill>
            <a:blip r:embed="rId10"/>
            <a:stretch>
              <a:fillRect l="0" t="0" r="0" b="0"/>
            </a:stretch>
          </a:blipFill>
        </p:spPr>
      </p:sp>
      <p:sp>
        <p:nvSpPr>
          <p:cNvPr name="TextBox 8" id="8"/>
          <p:cNvSpPr txBox="true"/>
          <p:nvPr/>
        </p:nvSpPr>
        <p:spPr>
          <a:xfrm rot="0">
            <a:off x="2169611" y="4261788"/>
            <a:ext cx="3736601" cy="4389755"/>
          </a:xfrm>
          <a:prstGeom prst="rect">
            <a:avLst/>
          </a:prstGeom>
        </p:spPr>
        <p:txBody>
          <a:bodyPr anchor="t" rtlCol="false" tIns="0" lIns="0" bIns="0" rIns="0">
            <a:spAutoFit/>
          </a:bodyPr>
          <a:lstStyle/>
          <a:p>
            <a:pPr algn="ctr">
              <a:lnSpc>
                <a:spcPts val="3220"/>
              </a:lnSpc>
            </a:pPr>
            <a:r>
              <a:rPr lang="en-US" sz="2300">
                <a:solidFill>
                  <a:srgbClr val="4D3B08"/>
                </a:solidFill>
                <a:latin typeface="DM Sans Bold"/>
              </a:rPr>
              <a:t>Étant donné que</a:t>
            </a:r>
            <a:r>
              <a:rPr lang="en-US" sz="2300">
                <a:solidFill>
                  <a:srgbClr val="4D3B08"/>
                </a:solidFill>
                <a:latin typeface="DM Sans"/>
              </a:rPr>
              <a:t> je suis abonné à Spotify Premium, </a:t>
            </a:r>
            <a:r>
              <a:rPr lang="en-US" sz="2300">
                <a:solidFill>
                  <a:srgbClr val="4D3B08"/>
                </a:solidFill>
                <a:latin typeface="DM Sans Bold"/>
              </a:rPr>
              <a:t>quand je</a:t>
            </a:r>
            <a:r>
              <a:rPr lang="en-US" sz="2300">
                <a:solidFill>
                  <a:srgbClr val="4D3B08"/>
                </a:solidFill>
                <a:latin typeface="DM Sans"/>
              </a:rPr>
              <a:t> sélectionne l'option "Concerts VR" dans l'application, </a:t>
            </a:r>
            <a:r>
              <a:rPr lang="en-US" sz="2300">
                <a:solidFill>
                  <a:srgbClr val="4D3B08"/>
                </a:solidFill>
                <a:latin typeface="DM Sans Bold"/>
              </a:rPr>
              <a:t>alors </a:t>
            </a:r>
            <a:r>
              <a:rPr lang="en-US" sz="2300">
                <a:solidFill>
                  <a:srgbClr val="4D3B08"/>
                </a:solidFill>
                <a:latin typeface="DM Sans"/>
              </a:rPr>
              <a:t>je peux choisir un concert à regarder en réalité virtuelle et je peux interagir avec l'environnement du concert comme si j'y étais physiquement.</a:t>
            </a:r>
          </a:p>
        </p:txBody>
      </p:sp>
      <p:grpSp>
        <p:nvGrpSpPr>
          <p:cNvPr name="Group 9" id="9"/>
          <p:cNvGrpSpPr/>
          <p:nvPr/>
        </p:nvGrpSpPr>
        <p:grpSpPr>
          <a:xfrm rot="0">
            <a:off x="1424406" y="541248"/>
            <a:ext cx="15268550" cy="1624330"/>
            <a:chOff x="0" y="0"/>
            <a:chExt cx="20358067" cy="2165773"/>
          </a:xfrm>
        </p:grpSpPr>
        <p:sp>
          <p:nvSpPr>
            <p:cNvPr name="TextBox 10" id="10"/>
            <p:cNvSpPr txBox="true"/>
            <p:nvPr/>
          </p:nvSpPr>
          <p:spPr>
            <a:xfrm rot="0">
              <a:off x="0" y="9525"/>
              <a:ext cx="20358067" cy="1590675"/>
            </a:xfrm>
            <a:prstGeom prst="rect">
              <a:avLst/>
            </a:prstGeom>
          </p:spPr>
          <p:txBody>
            <a:bodyPr anchor="t" rtlCol="false" tIns="0" lIns="0" bIns="0" rIns="0">
              <a:spAutoFit/>
            </a:bodyPr>
            <a:lstStyle/>
            <a:p>
              <a:pPr algn="ctr" marL="0" indent="0" lvl="0">
                <a:lnSpc>
                  <a:spcPts val="9480"/>
                </a:lnSpc>
                <a:spcBef>
                  <a:spcPct val="0"/>
                </a:spcBef>
              </a:pPr>
              <a:r>
                <a:rPr lang="en-US" sz="7900" strike="noStrike" u="none">
                  <a:solidFill>
                    <a:srgbClr val="000000"/>
                  </a:solidFill>
                  <a:latin typeface="Poppins Medium"/>
                </a:rPr>
                <a:t>10. CRITÈRES D’ACCEPTATION</a:t>
              </a:r>
            </a:p>
          </p:txBody>
        </p:sp>
        <p:sp>
          <p:nvSpPr>
            <p:cNvPr name="TextBox 11" id="11"/>
            <p:cNvSpPr txBox="true"/>
            <p:nvPr/>
          </p:nvSpPr>
          <p:spPr>
            <a:xfrm rot="0">
              <a:off x="0" y="1543050"/>
              <a:ext cx="18660657" cy="622723"/>
            </a:xfrm>
            <a:prstGeom prst="rect">
              <a:avLst/>
            </a:prstGeom>
          </p:spPr>
          <p:txBody>
            <a:bodyPr anchor="t" rtlCol="false" tIns="0" lIns="0" bIns="0" rIns="0">
              <a:spAutoFit/>
            </a:bodyPr>
            <a:lstStyle/>
            <a:p>
              <a:pPr algn="l">
                <a:lnSpc>
                  <a:spcPts val="3920"/>
                </a:lnSpc>
                <a:spcBef>
                  <a:spcPct val="0"/>
                </a:spcBef>
              </a:pPr>
              <a:r>
                <a:rPr lang="en-US" sz="2800">
                  <a:solidFill>
                    <a:srgbClr val="4D3B08"/>
                  </a:solidFill>
                  <a:latin typeface="DM Sans"/>
                </a:rPr>
                <a:t>En Gherkin (</a:t>
              </a:r>
              <a:r>
                <a:rPr lang="en-US" sz="2800">
                  <a:solidFill>
                    <a:srgbClr val="4D3B08"/>
                  </a:solidFill>
                  <a:latin typeface="DM Sans Bold"/>
                </a:rPr>
                <a:t>étant donné que.</a:t>
              </a:r>
              <a:r>
                <a:rPr lang="en-US" sz="2800">
                  <a:solidFill>
                    <a:srgbClr val="4D3B08"/>
                  </a:solidFill>
                  <a:latin typeface="DM Sans"/>
                </a:rPr>
                <a:t>.. </a:t>
              </a:r>
              <a:r>
                <a:rPr lang="en-US" sz="2800">
                  <a:solidFill>
                    <a:srgbClr val="4D3B08"/>
                  </a:solidFill>
                  <a:latin typeface="DM Sans Bold"/>
                </a:rPr>
                <a:t>quand je</a:t>
              </a:r>
              <a:r>
                <a:rPr lang="en-US" sz="2800">
                  <a:solidFill>
                    <a:srgbClr val="4D3B08"/>
                  </a:solidFill>
                  <a:latin typeface="DM Sans"/>
                </a:rPr>
                <a:t> ... </a:t>
              </a:r>
              <a:r>
                <a:rPr lang="en-US" sz="2800">
                  <a:solidFill>
                    <a:srgbClr val="4D3B08"/>
                  </a:solidFill>
                  <a:latin typeface="DM Sans Bold"/>
                </a:rPr>
                <a:t>alors</a:t>
              </a:r>
              <a:r>
                <a:rPr lang="en-US" sz="2800">
                  <a:solidFill>
                    <a:srgbClr val="4D3B08"/>
                  </a:solidFill>
                  <a:latin typeface="DM Sans"/>
                </a:rPr>
                <a:t>...)</a:t>
              </a:r>
            </a:p>
          </p:txBody>
        </p:sp>
      </p:grpSp>
      <p:grpSp>
        <p:nvGrpSpPr>
          <p:cNvPr name="Group 12" id="12"/>
          <p:cNvGrpSpPr/>
          <p:nvPr/>
        </p:nvGrpSpPr>
        <p:grpSpPr>
          <a:xfrm rot="0">
            <a:off x="13938451" y="3289629"/>
            <a:ext cx="811326" cy="837438"/>
            <a:chOff x="0" y="0"/>
            <a:chExt cx="677181" cy="698976"/>
          </a:xfrm>
        </p:grpSpPr>
        <p:sp>
          <p:nvSpPr>
            <p:cNvPr name="Freeform 13" id="13"/>
            <p:cNvSpPr/>
            <p:nvPr/>
          </p:nvSpPr>
          <p:spPr>
            <a:xfrm flipH="false" flipV="false" rot="0">
              <a:off x="0" y="0"/>
              <a:ext cx="677181" cy="698976"/>
            </a:xfrm>
            <a:custGeom>
              <a:avLst/>
              <a:gdLst/>
              <a:ahLst/>
              <a:cxnLst/>
              <a:rect r="r" b="b" t="t" l="l"/>
              <a:pathLst>
                <a:path h="698976" w="677181">
                  <a:moveTo>
                    <a:pt x="0" y="0"/>
                  </a:moveTo>
                  <a:lnTo>
                    <a:pt x="677181" y="0"/>
                  </a:lnTo>
                  <a:lnTo>
                    <a:pt x="677181" y="698976"/>
                  </a:lnTo>
                  <a:lnTo>
                    <a:pt x="0" y="698976"/>
                  </a:lnTo>
                  <a:close/>
                </a:path>
              </a:pathLst>
            </a:custGeom>
            <a:solidFill>
              <a:srgbClr val="EFB050"/>
            </a:solidFill>
          </p:spPr>
        </p:sp>
        <p:sp>
          <p:nvSpPr>
            <p:cNvPr name="TextBox 14" id="14"/>
            <p:cNvSpPr txBox="true"/>
            <p:nvPr/>
          </p:nvSpPr>
          <p:spPr>
            <a:xfrm>
              <a:off x="0" y="38100"/>
              <a:ext cx="677181" cy="660876"/>
            </a:xfrm>
            <a:prstGeom prst="rect">
              <a:avLst/>
            </a:prstGeom>
          </p:spPr>
          <p:txBody>
            <a:bodyPr anchor="ctr" rtlCol="false" tIns="50800" lIns="50800" bIns="50800" rIns="50800"/>
            <a:lstStyle/>
            <a:p>
              <a:pPr algn="ctr">
                <a:lnSpc>
                  <a:spcPts val="3150"/>
                </a:lnSpc>
              </a:pPr>
              <a:r>
                <a:rPr lang="en-US" sz="3000">
                  <a:solidFill>
                    <a:srgbClr val="FFF8E9"/>
                  </a:solidFill>
                  <a:latin typeface="Genty Sans"/>
                </a:rPr>
                <a:t>03</a:t>
              </a:r>
            </a:p>
          </p:txBody>
        </p:sp>
      </p:grpSp>
      <p:grpSp>
        <p:nvGrpSpPr>
          <p:cNvPr name="Group 15" id="15"/>
          <p:cNvGrpSpPr/>
          <p:nvPr/>
        </p:nvGrpSpPr>
        <p:grpSpPr>
          <a:xfrm rot="0">
            <a:off x="3437417" y="3254272"/>
            <a:ext cx="811326" cy="837438"/>
            <a:chOff x="0" y="0"/>
            <a:chExt cx="677181" cy="698976"/>
          </a:xfrm>
        </p:grpSpPr>
        <p:sp>
          <p:nvSpPr>
            <p:cNvPr name="Freeform 16" id="16"/>
            <p:cNvSpPr/>
            <p:nvPr/>
          </p:nvSpPr>
          <p:spPr>
            <a:xfrm flipH="false" flipV="false" rot="0">
              <a:off x="0" y="0"/>
              <a:ext cx="677181" cy="698976"/>
            </a:xfrm>
            <a:custGeom>
              <a:avLst/>
              <a:gdLst/>
              <a:ahLst/>
              <a:cxnLst/>
              <a:rect r="r" b="b" t="t" l="l"/>
              <a:pathLst>
                <a:path h="698976" w="677181">
                  <a:moveTo>
                    <a:pt x="0" y="0"/>
                  </a:moveTo>
                  <a:lnTo>
                    <a:pt x="677181" y="0"/>
                  </a:lnTo>
                  <a:lnTo>
                    <a:pt x="677181" y="698976"/>
                  </a:lnTo>
                  <a:lnTo>
                    <a:pt x="0" y="698976"/>
                  </a:lnTo>
                  <a:close/>
                </a:path>
              </a:pathLst>
            </a:custGeom>
            <a:solidFill>
              <a:srgbClr val="EFB050"/>
            </a:solidFill>
          </p:spPr>
        </p:sp>
        <p:sp>
          <p:nvSpPr>
            <p:cNvPr name="TextBox 17" id="17"/>
            <p:cNvSpPr txBox="true"/>
            <p:nvPr/>
          </p:nvSpPr>
          <p:spPr>
            <a:xfrm>
              <a:off x="0" y="38100"/>
              <a:ext cx="677181" cy="660876"/>
            </a:xfrm>
            <a:prstGeom prst="rect">
              <a:avLst/>
            </a:prstGeom>
          </p:spPr>
          <p:txBody>
            <a:bodyPr anchor="ctr" rtlCol="false" tIns="50800" lIns="50800" bIns="50800" rIns="50800"/>
            <a:lstStyle/>
            <a:p>
              <a:pPr algn="ctr">
                <a:lnSpc>
                  <a:spcPts val="3150"/>
                </a:lnSpc>
              </a:pPr>
              <a:r>
                <a:rPr lang="en-US" sz="3000">
                  <a:solidFill>
                    <a:srgbClr val="FFF8E9"/>
                  </a:solidFill>
                  <a:latin typeface="Genty Sans"/>
                </a:rPr>
                <a:t>01</a:t>
              </a:r>
            </a:p>
          </p:txBody>
        </p:sp>
      </p:grpSp>
      <p:grpSp>
        <p:nvGrpSpPr>
          <p:cNvPr name="Group 18" id="18"/>
          <p:cNvGrpSpPr/>
          <p:nvPr/>
        </p:nvGrpSpPr>
        <p:grpSpPr>
          <a:xfrm rot="0">
            <a:off x="8738337" y="3267328"/>
            <a:ext cx="811326" cy="837438"/>
            <a:chOff x="0" y="0"/>
            <a:chExt cx="677181" cy="698976"/>
          </a:xfrm>
        </p:grpSpPr>
        <p:sp>
          <p:nvSpPr>
            <p:cNvPr name="Freeform 19" id="19"/>
            <p:cNvSpPr/>
            <p:nvPr/>
          </p:nvSpPr>
          <p:spPr>
            <a:xfrm flipH="false" flipV="false" rot="0">
              <a:off x="0" y="0"/>
              <a:ext cx="677181" cy="698976"/>
            </a:xfrm>
            <a:custGeom>
              <a:avLst/>
              <a:gdLst/>
              <a:ahLst/>
              <a:cxnLst/>
              <a:rect r="r" b="b" t="t" l="l"/>
              <a:pathLst>
                <a:path h="698976" w="677181">
                  <a:moveTo>
                    <a:pt x="0" y="0"/>
                  </a:moveTo>
                  <a:lnTo>
                    <a:pt x="677181" y="0"/>
                  </a:lnTo>
                  <a:lnTo>
                    <a:pt x="677181" y="698976"/>
                  </a:lnTo>
                  <a:lnTo>
                    <a:pt x="0" y="698976"/>
                  </a:lnTo>
                  <a:close/>
                </a:path>
              </a:pathLst>
            </a:custGeom>
            <a:solidFill>
              <a:srgbClr val="BFE4FF"/>
            </a:solidFill>
          </p:spPr>
        </p:sp>
        <p:sp>
          <p:nvSpPr>
            <p:cNvPr name="TextBox 20" id="20"/>
            <p:cNvSpPr txBox="true"/>
            <p:nvPr/>
          </p:nvSpPr>
          <p:spPr>
            <a:xfrm>
              <a:off x="0" y="38100"/>
              <a:ext cx="677181" cy="660876"/>
            </a:xfrm>
            <a:prstGeom prst="rect">
              <a:avLst/>
            </a:prstGeom>
          </p:spPr>
          <p:txBody>
            <a:bodyPr anchor="ctr" rtlCol="false" tIns="50800" lIns="50800" bIns="50800" rIns="50800"/>
            <a:lstStyle/>
            <a:p>
              <a:pPr algn="ctr">
                <a:lnSpc>
                  <a:spcPts val="3150"/>
                </a:lnSpc>
              </a:pPr>
              <a:r>
                <a:rPr lang="en-US" sz="3000">
                  <a:solidFill>
                    <a:srgbClr val="FFF8E9"/>
                  </a:solidFill>
                  <a:latin typeface="Genty Sans"/>
                </a:rPr>
                <a:t>02</a:t>
              </a:r>
            </a:p>
          </p:txBody>
        </p:sp>
      </p:grpSp>
      <p:sp>
        <p:nvSpPr>
          <p:cNvPr name="TextBox 21" id="21"/>
          <p:cNvSpPr txBox="true"/>
          <p:nvPr/>
        </p:nvSpPr>
        <p:spPr>
          <a:xfrm rot="0">
            <a:off x="7418820" y="4196247"/>
            <a:ext cx="3736601" cy="4789805"/>
          </a:xfrm>
          <a:prstGeom prst="rect">
            <a:avLst/>
          </a:prstGeom>
        </p:spPr>
        <p:txBody>
          <a:bodyPr anchor="t" rtlCol="false" tIns="0" lIns="0" bIns="0" rIns="0">
            <a:spAutoFit/>
          </a:bodyPr>
          <a:lstStyle/>
          <a:p>
            <a:pPr algn="ctr">
              <a:lnSpc>
                <a:spcPts val="3220"/>
              </a:lnSpc>
            </a:pPr>
            <a:r>
              <a:rPr lang="en-US" sz="2300">
                <a:solidFill>
                  <a:srgbClr val="4D3B08"/>
                </a:solidFill>
                <a:latin typeface="DM Sans Bold"/>
              </a:rPr>
              <a:t>Étant donné</a:t>
            </a:r>
            <a:r>
              <a:rPr lang="en-US" sz="2300">
                <a:solidFill>
                  <a:srgbClr val="4D3B08"/>
                </a:solidFill>
                <a:latin typeface="DM Sans"/>
              </a:rPr>
              <a:t> </a:t>
            </a:r>
            <a:r>
              <a:rPr lang="en-US" sz="2300">
                <a:solidFill>
                  <a:srgbClr val="4D3B08"/>
                </a:solidFill>
                <a:latin typeface="DM Sans Bold"/>
              </a:rPr>
              <a:t>que</a:t>
            </a:r>
            <a:r>
              <a:rPr lang="en-US" sz="2300">
                <a:solidFill>
                  <a:srgbClr val="4D3B08"/>
                </a:solidFill>
                <a:latin typeface="DM Sans"/>
              </a:rPr>
              <a:t> je suis connecté à mon compte Spotify, </a:t>
            </a:r>
            <a:r>
              <a:rPr lang="en-US" sz="2300">
                <a:solidFill>
                  <a:srgbClr val="4D3B08"/>
                </a:solidFill>
                <a:latin typeface="DM Sans Bold"/>
              </a:rPr>
              <a:t>q</a:t>
            </a:r>
            <a:r>
              <a:rPr lang="en-US" sz="2300">
                <a:solidFill>
                  <a:srgbClr val="4D3B08"/>
                </a:solidFill>
                <a:latin typeface="DM Sans Bold"/>
              </a:rPr>
              <a:t>uand </a:t>
            </a:r>
            <a:r>
              <a:rPr lang="en-US" sz="2300">
                <a:solidFill>
                  <a:srgbClr val="4D3B08"/>
                </a:solidFill>
                <a:latin typeface="DM Sans"/>
              </a:rPr>
              <a:t>le mois se termine, </a:t>
            </a:r>
            <a:r>
              <a:rPr lang="en-US" sz="2300">
                <a:solidFill>
                  <a:srgbClr val="4D3B08"/>
                </a:solidFill>
                <a:latin typeface="DM Sans Bold"/>
              </a:rPr>
              <a:t>alors </a:t>
            </a:r>
            <a:r>
              <a:rPr lang="en-US" sz="2300">
                <a:solidFill>
                  <a:srgbClr val="4D3B08"/>
                </a:solidFill>
                <a:latin typeface="DM Sans"/>
              </a:rPr>
              <a:t>je reçois une notification avec un récapitulatif de mes chansons les plus écoutées du mois et des suggestions de chansons similaires à celles que j'ai le plus appréciées.</a:t>
            </a:r>
          </a:p>
          <a:p>
            <a:pPr algn="ctr">
              <a:lnSpc>
                <a:spcPts val="3220"/>
              </a:lnSpc>
            </a:pPr>
          </a:p>
        </p:txBody>
      </p:sp>
      <p:sp>
        <p:nvSpPr>
          <p:cNvPr name="TextBox 22" id="22"/>
          <p:cNvSpPr txBox="true"/>
          <p:nvPr/>
        </p:nvSpPr>
        <p:spPr>
          <a:xfrm rot="0">
            <a:off x="12441378" y="4098492"/>
            <a:ext cx="3860666" cy="5104850"/>
          </a:xfrm>
          <a:prstGeom prst="rect">
            <a:avLst/>
          </a:prstGeom>
        </p:spPr>
        <p:txBody>
          <a:bodyPr anchor="t" rtlCol="false" tIns="0" lIns="0" bIns="0" rIns="0">
            <a:spAutoFit/>
          </a:bodyPr>
          <a:lstStyle/>
          <a:p>
            <a:pPr algn="ctr">
              <a:lnSpc>
                <a:spcPts val="2725"/>
              </a:lnSpc>
            </a:pPr>
            <a:r>
              <a:rPr lang="en-US" sz="1946">
                <a:solidFill>
                  <a:srgbClr val="4D3B08"/>
                </a:solidFill>
                <a:latin typeface="DM Sans Bold"/>
              </a:rPr>
              <a:t>Étant donné que </a:t>
            </a:r>
            <a:r>
              <a:rPr lang="en-US" sz="1946">
                <a:solidFill>
                  <a:srgbClr val="4D3B08"/>
                </a:solidFill>
                <a:latin typeface="DM Sans"/>
              </a:rPr>
              <a:t>j'ai un compte Spotify valide e</a:t>
            </a:r>
            <a:r>
              <a:rPr lang="en-US" sz="1946">
                <a:solidFill>
                  <a:srgbClr val="4D3B08"/>
                </a:solidFill>
                <a:latin typeface="DM Sans"/>
              </a:rPr>
              <a:t>t que je suis connecté à Spotify sur mon ordinateur, tablette ou smartphone, </a:t>
            </a:r>
            <a:r>
              <a:rPr lang="en-US" sz="1946">
                <a:solidFill>
                  <a:srgbClr val="4D3B08"/>
                </a:solidFill>
                <a:latin typeface="DM Sans Bold"/>
              </a:rPr>
              <a:t>quand je</a:t>
            </a:r>
            <a:r>
              <a:rPr lang="en-US" sz="1946">
                <a:solidFill>
                  <a:srgbClr val="4D3B08"/>
                </a:solidFill>
                <a:latin typeface="DM Sans"/>
              </a:rPr>
              <a:t> navigue vers la section </a:t>
            </a:r>
            <a:r>
              <a:rPr lang="en-US" sz="1946">
                <a:solidFill>
                  <a:srgbClr val="4D3B08"/>
                </a:solidFill>
                <a:latin typeface="DM Sans Italics"/>
              </a:rPr>
              <a:t>Concerts</a:t>
            </a:r>
            <a:r>
              <a:rPr lang="en-US" sz="1946">
                <a:solidFill>
                  <a:srgbClr val="4D3B08"/>
                </a:solidFill>
                <a:latin typeface="DM Sans"/>
              </a:rPr>
              <a:t> ou </a:t>
            </a:r>
            <a:r>
              <a:rPr lang="en-US" sz="1946">
                <a:solidFill>
                  <a:srgbClr val="4D3B08"/>
                </a:solidFill>
                <a:latin typeface="DM Sans Italics"/>
              </a:rPr>
              <a:t>Rétrospectives</a:t>
            </a:r>
            <a:r>
              <a:rPr lang="en-US" sz="1946">
                <a:solidFill>
                  <a:srgbClr val="4D3B08"/>
                </a:solidFill>
                <a:latin typeface="DM Sans"/>
              </a:rPr>
              <a:t>, </a:t>
            </a:r>
            <a:r>
              <a:rPr lang="en-US" sz="1946">
                <a:solidFill>
                  <a:srgbClr val="4D3B08"/>
                </a:solidFill>
                <a:latin typeface="DM Sans Bold"/>
              </a:rPr>
              <a:t>alors</a:t>
            </a:r>
            <a:r>
              <a:rPr lang="en-US" sz="1946">
                <a:solidFill>
                  <a:srgbClr val="4D3B08"/>
                </a:solidFill>
                <a:latin typeface="DM Sans"/>
              </a:rPr>
              <a:t> je devrais pouvoir accéder aux concerts en live ou enregistrés et voir les rétrospectives mensuelles de mes écoutes et cette fonctionnalité doit être cohérente et fonctionnelle sur tous les appareils.</a:t>
            </a:r>
          </a:p>
          <a:p>
            <a:pPr algn="ctr">
              <a:lnSpc>
                <a:spcPts val="2585"/>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8E9"/>
        </a:solidFill>
      </p:bgPr>
    </p:bg>
    <p:spTree>
      <p:nvGrpSpPr>
        <p:cNvPr id="1" name=""/>
        <p:cNvGrpSpPr/>
        <p:nvPr/>
      </p:nvGrpSpPr>
      <p:grpSpPr>
        <a:xfrm>
          <a:off x="0" y="0"/>
          <a:ext cx="0" cy="0"/>
          <a:chOff x="0" y="0"/>
          <a:chExt cx="0" cy="0"/>
        </a:xfrm>
      </p:grpSpPr>
      <p:sp>
        <p:nvSpPr>
          <p:cNvPr name="TextBox 2" id="2"/>
          <p:cNvSpPr txBox="true"/>
          <p:nvPr/>
        </p:nvSpPr>
        <p:spPr>
          <a:xfrm rot="0">
            <a:off x="969804" y="5388015"/>
            <a:ext cx="2945856" cy="1895475"/>
          </a:xfrm>
          <a:prstGeom prst="rect">
            <a:avLst/>
          </a:prstGeom>
        </p:spPr>
        <p:txBody>
          <a:bodyPr anchor="t" rtlCol="false" tIns="0" lIns="0" bIns="0" rIns="0">
            <a:spAutoFit/>
          </a:bodyPr>
          <a:lstStyle/>
          <a:p>
            <a:pPr algn="ctr">
              <a:lnSpc>
                <a:spcPts val="3000"/>
              </a:lnSpc>
            </a:pPr>
            <a:r>
              <a:rPr lang="en-US" sz="2000" u="sng">
                <a:solidFill>
                  <a:srgbClr val="000000"/>
                </a:solidFill>
                <a:latin typeface="Poppins Light Bold"/>
              </a:rPr>
              <a:t>Approche Agile et amélioration continue</a:t>
            </a:r>
          </a:p>
          <a:p>
            <a:pPr algn="ctr">
              <a:lnSpc>
                <a:spcPts val="2250"/>
              </a:lnSpc>
            </a:pPr>
            <a:r>
              <a:rPr lang="en-US" sz="1500" spc="63">
                <a:solidFill>
                  <a:srgbClr val="000000"/>
                </a:solidFill>
                <a:latin typeface="Poppins Light"/>
              </a:rPr>
              <a:t>Manifeste Agile;</a:t>
            </a:r>
          </a:p>
          <a:p>
            <a:pPr algn="ctr" marL="0" indent="0" lvl="0">
              <a:lnSpc>
                <a:spcPts val="2250"/>
              </a:lnSpc>
            </a:pPr>
            <a:r>
              <a:rPr lang="en-US" sz="1500" spc="63">
                <a:solidFill>
                  <a:srgbClr val="000000"/>
                </a:solidFill>
                <a:latin typeface="Poppins Light"/>
              </a:rPr>
              <a:t>12 principes Agiles; méthodes classiques de gestion de projet et Agilité. </a:t>
            </a:r>
          </a:p>
        </p:txBody>
      </p:sp>
      <p:sp>
        <p:nvSpPr>
          <p:cNvPr name="TextBox 3" id="3"/>
          <p:cNvSpPr txBox="true"/>
          <p:nvPr/>
        </p:nvSpPr>
        <p:spPr>
          <a:xfrm rot="0">
            <a:off x="14102259" y="5388015"/>
            <a:ext cx="3215937" cy="1514475"/>
          </a:xfrm>
          <a:prstGeom prst="rect">
            <a:avLst/>
          </a:prstGeom>
        </p:spPr>
        <p:txBody>
          <a:bodyPr anchor="t" rtlCol="false" tIns="0" lIns="0" bIns="0" rIns="0">
            <a:spAutoFit/>
          </a:bodyPr>
          <a:lstStyle/>
          <a:p>
            <a:pPr algn="ctr">
              <a:lnSpc>
                <a:spcPts val="3000"/>
              </a:lnSpc>
            </a:pPr>
            <a:r>
              <a:rPr lang="en-US" sz="2000" u="sng">
                <a:solidFill>
                  <a:srgbClr val="000000"/>
                </a:solidFill>
                <a:latin typeface="Poppins Light Bold"/>
              </a:rPr>
              <a:t>Outils du Product Owner</a:t>
            </a:r>
          </a:p>
          <a:p>
            <a:pPr algn="ctr" marL="0" indent="0" lvl="0">
              <a:lnSpc>
                <a:spcPts val="2250"/>
              </a:lnSpc>
            </a:pPr>
            <a:r>
              <a:rPr lang="en-US" sz="1500">
                <a:solidFill>
                  <a:srgbClr val="000000"/>
                </a:solidFill>
                <a:latin typeface="Poppins Light"/>
              </a:rPr>
              <a:t>Personae; Experience Map; Product Vision Board; Impact Mapping; Hypothèse formulée et Story Mapping.</a:t>
            </a:r>
          </a:p>
        </p:txBody>
      </p:sp>
      <p:sp>
        <p:nvSpPr>
          <p:cNvPr name="TextBox 4" id="4"/>
          <p:cNvSpPr txBox="true"/>
          <p:nvPr/>
        </p:nvSpPr>
        <p:spPr>
          <a:xfrm rot="0">
            <a:off x="10353356" y="5388015"/>
            <a:ext cx="2945856" cy="1228725"/>
          </a:xfrm>
          <a:prstGeom prst="rect">
            <a:avLst/>
          </a:prstGeom>
        </p:spPr>
        <p:txBody>
          <a:bodyPr anchor="t" rtlCol="false" tIns="0" lIns="0" bIns="0" rIns="0">
            <a:spAutoFit/>
          </a:bodyPr>
          <a:lstStyle/>
          <a:p>
            <a:pPr algn="ctr">
              <a:lnSpc>
                <a:spcPts val="3000"/>
              </a:lnSpc>
            </a:pPr>
            <a:r>
              <a:rPr lang="en-US" sz="2000" u="sng">
                <a:solidFill>
                  <a:srgbClr val="000000"/>
                </a:solidFill>
                <a:latin typeface="Poppins Light Bold"/>
              </a:rPr>
              <a:t>Framework Scrum</a:t>
            </a:r>
          </a:p>
          <a:p>
            <a:pPr algn="ctr" marL="0" indent="0" lvl="0">
              <a:lnSpc>
                <a:spcPts val="2250"/>
              </a:lnSpc>
            </a:pPr>
            <a:r>
              <a:rPr lang="en-US" sz="1500">
                <a:solidFill>
                  <a:srgbClr val="000000"/>
                </a:solidFill>
                <a:latin typeface="Poppins Light"/>
              </a:rPr>
              <a:t>Guide Scrum; principes du Scrum; rôles et responsabilités; rituels; artefacts; DoD et DoR.</a:t>
            </a:r>
          </a:p>
        </p:txBody>
      </p:sp>
      <p:sp>
        <p:nvSpPr>
          <p:cNvPr name="Freeform 5" id="5"/>
          <p:cNvSpPr/>
          <p:nvPr/>
        </p:nvSpPr>
        <p:spPr>
          <a:xfrm flipH="true" flipV="false" rot="-4750201">
            <a:off x="13829553" y="-2571750"/>
            <a:ext cx="5996386" cy="7200900"/>
          </a:xfrm>
          <a:custGeom>
            <a:avLst/>
            <a:gdLst/>
            <a:ahLst/>
            <a:cxnLst/>
            <a:rect r="r" b="b" t="t" l="l"/>
            <a:pathLst>
              <a:path h="7200900" w="5996386">
                <a:moveTo>
                  <a:pt x="5996385" y="0"/>
                </a:moveTo>
                <a:lnTo>
                  <a:pt x="0" y="0"/>
                </a:lnTo>
                <a:lnTo>
                  <a:pt x="0" y="7200900"/>
                </a:lnTo>
                <a:lnTo>
                  <a:pt x="5996385" y="7200900"/>
                </a:lnTo>
                <a:lnTo>
                  <a:pt x="5996385"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9564565">
            <a:off x="3995058" y="8514146"/>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45528" y="-2222756"/>
            <a:ext cx="5171284" cy="5628608"/>
          </a:xfrm>
          <a:custGeom>
            <a:avLst/>
            <a:gdLst/>
            <a:ahLst/>
            <a:cxnLst/>
            <a:rect r="r" b="b" t="t" l="l"/>
            <a:pathLst>
              <a:path h="5628608" w="5171284">
                <a:moveTo>
                  <a:pt x="0" y="0"/>
                </a:moveTo>
                <a:lnTo>
                  <a:pt x="5171284" y="0"/>
                </a:lnTo>
                <a:lnTo>
                  <a:pt x="5171284" y="5628609"/>
                </a:lnTo>
                <a:lnTo>
                  <a:pt x="0" y="562860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5301052" y="4224263"/>
            <a:ext cx="852848" cy="893460"/>
          </a:xfrm>
          <a:custGeom>
            <a:avLst/>
            <a:gdLst/>
            <a:ahLst/>
            <a:cxnLst/>
            <a:rect r="r" b="b" t="t" l="l"/>
            <a:pathLst>
              <a:path h="893460" w="852848">
                <a:moveTo>
                  <a:pt x="0" y="0"/>
                </a:moveTo>
                <a:lnTo>
                  <a:pt x="852848" y="0"/>
                </a:lnTo>
                <a:lnTo>
                  <a:pt x="852848" y="893459"/>
                </a:lnTo>
                <a:lnTo>
                  <a:pt x="0" y="8934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1379555" y="4325792"/>
            <a:ext cx="893460" cy="893460"/>
          </a:xfrm>
          <a:custGeom>
            <a:avLst/>
            <a:gdLst/>
            <a:ahLst/>
            <a:cxnLst/>
            <a:rect r="r" b="b" t="t" l="l"/>
            <a:pathLst>
              <a:path h="893460" w="893460">
                <a:moveTo>
                  <a:pt x="0" y="0"/>
                </a:moveTo>
                <a:lnTo>
                  <a:pt x="893459" y="0"/>
                </a:lnTo>
                <a:lnTo>
                  <a:pt x="893459" y="893460"/>
                </a:lnTo>
                <a:lnTo>
                  <a:pt x="0" y="89346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1996003" y="4325792"/>
            <a:ext cx="893460" cy="797616"/>
          </a:xfrm>
          <a:custGeom>
            <a:avLst/>
            <a:gdLst/>
            <a:ahLst/>
            <a:cxnLst/>
            <a:rect r="r" b="b" t="t" l="l"/>
            <a:pathLst>
              <a:path h="797616" w="893460">
                <a:moveTo>
                  <a:pt x="0" y="0"/>
                </a:moveTo>
                <a:lnTo>
                  <a:pt x="893459" y="0"/>
                </a:lnTo>
                <a:lnTo>
                  <a:pt x="893459" y="797616"/>
                </a:lnTo>
                <a:lnTo>
                  <a:pt x="0" y="7976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6871503" y="4325792"/>
            <a:ext cx="843101" cy="893460"/>
          </a:xfrm>
          <a:custGeom>
            <a:avLst/>
            <a:gdLst/>
            <a:ahLst/>
            <a:cxnLst/>
            <a:rect r="r" b="b" t="t" l="l"/>
            <a:pathLst>
              <a:path h="893460" w="843101">
                <a:moveTo>
                  <a:pt x="0" y="0"/>
                </a:moveTo>
                <a:lnTo>
                  <a:pt x="843101" y="0"/>
                </a:lnTo>
                <a:lnTo>
                  <a:pt x="843101" y="893460"/>
                </a:lnTo>
                <a:lnTo>
                  <a:pt x="0" y="89346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2" id="12"/>
          <p:cNvSpPr txBox="true"/>
          <p:nvPr/>
        </p:nvSpPr>
        <p:spPr>
          <a:xfrm rot="0">
            <a:off x="2080078" y="1028700"/>
            <a:ext cx="14747668" cy="1457325"/>
          </a:xfrm>
          <a:prstGeom prst="rect">
            <a:avLst/>
          </a:prstGeom>
        </p:spPr>
        <p:txBody>
          <a:bodyPr anchor="t" rtlCol="false" tIns="0" lIns="0" bIns="0" rIns="0">
            <a:spAutoFit/>
          </a:bodyPr>
          <a:lstStyle/>
          <a:p>
            <a:pPr algn="ctr">
              <a:lnSpc>
                <a:spcPts val="11519"/>
              </a:lnSpc>
            </a:pPr>
            <a:r>
              <a:rPr lang="en-US" sz="9600">
                <a:solidFill>
                  <a:srgbClr val="000000"/>
                </a:solidFill>
                <a:latin typeface="Poppins Medium"/>
              </a:rPr>
              <a:t>11. RETOUR D’EXPÉRIENCE</a:t>
            </a:r>
          </a:p>
        </p:txBody>
      </p:sp>
      <p:sp>
        <p:nvSpPr>
          <p:cNvPr name="TextBox 13" id="13"/>
          <p:cNvSpPr txBox="true"/>
          <p:nvPr/>
        </p:nvSpPr>
        <p:spPr>
          <a:xfrm rot="0">
            <a:off x="3448835" y="2662090"/>
            <a:ext cx="12010154" cy="962025"/>
          </a:xfrm>
          <a:prstGeom prst="rect">
            <a:avLst/>
          </a:prstGeom>
        </p:spPr>
        <p:txBody>
          <a:bodyPr anchor="t" rtlCol="false" tIns="0" lIns="0" bIns="0" rIns="0">
            <a:spAutoFit/>
          </a:bodyPr>
          <a:lstStyle/>
          <a:p>
            <a:pPr algn="ctr">
              <a:lnSpc>
                <a:spcPts val="3899"/>
              </a:lnSpc>
            </a:pPr>
            <a:r>
              <a:rPr lang="en-US" sz="2999" u="sng">
                <a:solidFill>
                  <a:srgbClr val="000000"/>
                </a:solidFill>
                <a:latin typeface="Poppins Medium Bold"/>
              </a:rPr>
              <a:t>Compétence visée</a:t>
            </a:r>
            <a:r>
              <a:rPr lang="en-US" sz="2999">
                <a:solidFill>
                  <a:srgbClr val="000000"/>
                </a:solidFill>
                <a:latin typeface="Poppins Medium"/>
              </a:rPr>
              <a:t> : piloter des projets numériques et des nouveaux services dans un environnement changeant</a:t>
            </a:r>
          </a:p>
        </p:txBody>
      </p:sp>
      <p:sp>
        <p:nvSpPr>
          <p:cNvPr name="TextBox 14" id="14"/>
          <p:cNvSpPr txBox="true"/>
          <p:nvPr/>
        </p:nvSpPr>
        <p:spPr>
          <a:xfrm rot="0">
            <a:off x="1028700" y="8296275"/>
            <a:ext cx="16230600" cy="962025"/>
          </a:xfrm>
          <a:prstGeom prst="rect">
            <a:avLst/>
          </a:prstGeom>
        </p:spPr>
        <p:txBody>
          <a:bodyPr anchor="t" rtlCol="false" tIns="0" lIns="0" bIns="0" rIns="0">
            <a:spAutoFit/>
          </a:bodyPr>
          <a:lstStyle/>
          <a:p>
            <a:pPr algn="ctr">
              <a:lnSpc>
                <a:spcPts val="3899"/>
              </a:lnSpc>
            </a:pPr>
            <a:r>
              <a:rPr lang="en-US" sz="2999" u="sng">
                <a:solidFill>
                  <a:srgbClr val="000000"/>
                </a:solidFill>
                <a:latin typeface="Poppins Medium Bold"/>
              </a:rPr>
              <a:t>Méthodologies apprentissages</a:t>
            </a:r>
            <a:r>
              <a:rPr lang="en-US" sz="2999">
                <a:solidFill>
                  <a:srgbClr val="000000"/>
                </a:solidFill>
                <a:latin typeface="Poppins Medium"/>
              </a:rPr>
              <a:t> : Quizz Kahoot et</a:t>
            </a:r>
          </a:p>
          <a:p>
            <a:pPr algn="ctr">
              <a:lnSpc>
                <a:spcPts val="3899"/>
              </a:lnSpc>
            </a:pPr>
            <a:r>
              <a:rPr lang="en-US" sz="2999">
                <a:solidFill>
                  <a:srgbClr val="000000"/>
                </a:solidFill>
                <a:latin typeface="Poppins Medium"/>
              </a:rPr>
              <a:t>Projet “L’amélioration d’un Service existant”</a:t>
            </a:r>
          </a:p>
        </p:txBody>
      </p:sp>
      <p:sp>
        <p:nvSpPr>
          <p:cNvPr name="TextBox 15" id="15"/>
          <p:cNvSpPr txBox="true"/>
          <p:nvPr/>
        </p:nvSpPr>
        <p:spPr>
          <a:xfrm rot="0">
            <a:off x="4718707" y="5388015"/>
            <a:ext cx="5148693" cy="1895475"/>
          </a:xfrm>
          <a:prstGeom prst="rect">
            <a:avLst/>
          </a:prstGeom>
        </p:spPr>
        <p:txBody>
          <a:bodyPr anchor="t" rtlCol="false" tIns="0" lIns="0" bIns="0" rIns="0">
            <a:spAutoFit/>
          </a:bodyPr>
          <a:lstStyle/>
          <a:p>
            <a:pPr algn="ctr">
              <a:lnSpc>
                <a:spcPts val="3000"/>
              </a:lnSpc>
            </a:pPr>
            <a:r>
              <a:rPr lang="en-US" sz="2000" u="sng">
                <a:solidFill>
                  <a:srgbClr val="000000"/>
                </a:solidFill>
                <a:latin typeface="Poppins Light Bold"/>
              </a:rPr>
              <a:t>Méthodologie de résolution</a:t>
            </a:r>
          </a:p>
          <a:p>
            <a:pPr algn="ctr">
              <a:lnSpc>
                <a:spcPts val="3000"/>
              </a:lnSpc>
            </a:pPr>
            <a:r>
              <a:rPr lang="en-US" sz="2000" u="sng">
                <a:solidFill>
                  <a:srgbClr val="000000"/>
                </a:solidFill>
                <a:latin typeface="Poppins Light Bold"/>
              </a:rPr>
              <a:t>de problèmes</a:t>
            </a:r>
          </a:p>
          <a:p>
            <a:pPr algn="ctr" marL="0" indent="0" lvl="0">
              <a:lnSpc>
                <a:spcPts val="2250"/>
              </a:lnSpc>
            </a:pPr>
            <a:r>
              <a:rPr lang="en-US" sz="1500" spc="58">
                <a:solidFill>
                  <a:srgbClr val="000000"/>
                </a:solidFill>
                <a:latin typeface="Poppins Light"/>
              </a:rPr>
              <a:t>mobilisation des outils d'analyse de problématique; récolte des données utilisateurs; analyse d’une situation à l'aide de données; formulation d’une problématique.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5DB"/>
        </a:solidFill>
      </p:bgPr>
    </p:bg>
    <p:spTree>
      <p:nvGrpSpPr>
        <p:cNvPr id="1" name=""/>
        <p:cNvGrpSpPr/>
        <p:nvPr/>
      </p:nvGrpSpPr>
      <p:grpSpPr>
        <a:xfrm>
          <a:off x="0" y="0"/>
          <a:ext cx="0" cy="0"/>
          <a:chOff x="0" y="0"/>
          <a:chExt cx="0" cy="0"/>
        </a:xfrm>
      </p:grpSpPr>
      <p:sp>
        <p:nvSpPr>
          <p:cNvPr name="Freeform 2" id="2"/>
          <p:cNvSpPr/>
          <p:nvPr/>
        </p:nvSpPr>
        <p:spPr>
          <a:xfrm flipH="false" flipV="false" rot="-1391761">
            <a:off x="-5046395" y="1967871"/>
            <a:ext cx="9267406" cy="12492827"/>
          </a:xfrm>
          <a:custGeom>
            <a:avLst/>
            <a:gdLst/>
            <a:ahLst/>
            <a:cxnLst/>
            <a:rect r="r" b="b" t="t" l="l"/>
            <a:pathLst>
              <a:path h="12492827" w="9267406">
                <a:moveTo>
                  <a:pt x="0" y="0"/>
                </a:moveTo>
                <a:lnTo>
                  <a:pt x="9267406" y="0"/>
                </a:lnTo>
                <a:lnTo>
                  <a:pt x="9267406" y="12492827"/>
                </a:lnTo>
                <a:lnTo>
                  <a:pt x="0" y="124928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775188" y="-4317446"/>
            <a:ext cx="8968224" cy="8634892"/>
          </a:xfrm>
          <a:custGeom>
            <a:avLst/>
            <a:gdLst/>
            <a:ahLst/>
            <a:cxnLst/>
            <a:rect r="r" b="b" t="t" l="l"/>
            <a:pathLst>
              <a:path h="8634892" w="8968224">
                <a:moveTo>
                  <a:pt x="0" y="0"/>
                </a:moveTo>
                <a:lnTo>
                  <a:pt x="8968224" y="0"/>
                </a:lnTo>
                <a:lnTo>
                  <a:pt x="8968224" y="8634892"/>
                </a:lnTo>
                <a:lnTo>
                  <a:pt x="0" y="86348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41445" y="126047"/>
            <a:ext cx="11133743" cy="1119506"/>
          </a:xfrm>
          <a:prstGeom prst="rect">
            <a:avLst/>
          </a:prstGeom>
        </p:spPr>
        <p:txBody>
          <a:bodyPr anchor="t" rtlCol="false" tIns="0" lIns="0" bIns="0" rIns="0">
            <a:spAutoFit/>
          </a:bodyPr>
          <a:lstStyle/>
          <a:p>
            <a:pPr algn="ctr">
              <a:lnSpc>
                <a:spcPts val="8690"/>
              </a:lnSpc>
            </a:pPr>
            <a:r>
              <a:rPr lang="en-US" sz="7900">
                <a:solidFill>
                  <a:srgbClr val="5E6067"/>
                </a:solidFill>
                <a:latin typeface="Oswald Bold"/>
              </a:rPr>
              <a:t>RETOUR D’EXPÉRIENCE</a:t>
            </a:r>
          </a:p>
        </p:txBody>
      </p:sp>
      <p:sp>
        <p:nvSpPr>
          <p:cNvPr name="Freeform 5" id="5"/>
          <p:cNvSpPr/>
          <p:nvPr/>
        </p:nvSpPr>
        <p:spPr>
          <a:xfrm flipH="false" flipV="false" rot="0">
            <a:off x="16446245" y="2871666"/>
            <a:ext cx="2281713" cy="2196906"/>
          </a:xfrm>
          <a:custGeom>
            <a:avLst/>
            <a:gdLst/>
            <a:ahLst/>
            <a:cxnLst/>
            <a:rect r="r" b="b" t="t" l="l"/>
            <a:pathLst>
              <a:path h="2196906" w="2281713">
                <a:moveTo>
                  <a:pt x="0" y="0"/>
                </a:moveTo>
                <a:lnTo>
                  <a:pt x="2281713" y="0"/>
                </a:lnTo>
                <a:lnTo>
                  <a:pt x="2281713" y="2196907"/>
                </a:lnTo>
                <a:lnTo>
                  <a:pt x="0" y="21969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128971" y="9890957"/>
            <a:ext cx="4634548" cy="396043"/>
          </a:xfrm>
          <a:custGeom>
            <a:avLst/>
            <a:gdLst/>
            <a:ahLst/>
            <a:cxnLst/>
            <a:rect r="r" b="b" t="t" l="l"/>
            <a:pathLst>
              <a:path h="396043" w="4634548">
                <a:moveTo>
                  <a:pt x="0" y="0"/>
                </a:moveTo>
                <a:lnTo>
                  <a:pt x="4634547" y="0"/>
                </a:lnTo>
                <a:lnTo>
                  <a:pt x="4634547" y="396043"/>
                </a:lnTo>
                <a:lnTo>
                  <a:pt x="0" y="39604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721524" y="1569403"/>
            <a:ext cx="16537776" cy="8087627"/>
          </a:xfrm>
          <a:prstGeom prst="rect">
            <a:avLst/>
          </a:prstGeom>
        </p:spPr>
        <p:txBody>
          <a:bodyPr anchor="t" rtlCol="false" tIns="0" lIns="0" bIns="0" rIns="0">
            <a:spAutoFit/>
          </a:bodyPr>
          <a:lstStyle/>
          <a:p>
            <a:pPr algn="l">
              <a:lnSpc>
                <a:spcPts val="4279"/>
              </a:lnSpc>
              <a:spcBef>
                <a:spcPct val="0"/>
              </a:spcBef>
            </a:pPr>
            <a:r>
              <a:rPr lang="en-US" sz="3057" spc="-58">
                <a:solidFill>
                  <a:srgbClr val="5E6067"/>
                </a:solidFill>
                <a:latin typeface="Open Sans"/>
              </a:rPr>
              <a:t>Le cours de méthode Agile est une exploration approfondie d'une appr</a:t>
            </a:r>
            <a:r>
              <a:rPr lang="en-US" sz="3057" spc="-58">
                <a:solidFill>
                  <a:srgbClr val="5E6067"/>
                </a:solidFill>
                <a:latin typeface="Open Sans"/>
              </a:rPr>
              <a:t>oche de développement logiciel itérative et flexible. Il met en avant les valeurs et les principes de l'Agilité tels que la collaboration, la réactivité aux changements et la livraison continue de valeur.</a:t>
            </a:r>
          </a:p>
          <a:p>
            <a:pPr algn="l">
              <a:lnSpc>
                <a:spcPts val="4279"/>
              </a:lnSpc>
              <a:spcBef>
                <a:spcPct val="0"/>
              </a:spcBef>
            </a:pPr>
          </a:p>
          <a:p>
            <a:pPr algn="l">
              <a:lnSpc>
                <a:spcPts val="4279"/>
              </a:lnSpc>
              <a:spcBef>
                <a:spcPct val="0"/>
              </a:spcBef>
            </a:pPr>
            <a:r>
              <a:rPr lang="en-US" sz="3057">
                <a:solidFill>
                  <a:srgbClr val="5E6067"/>
                </a:solidFill>
                <a:latin typeface="Open Sans"/>
              </a:rPr>
              <a:t>Points de convergence :</a:t>
            </a:r>
          </a:p>
          <a:p>
            <a:pPr algn="l" marL="660032" indent="-330016" lvl="1">
              <a:lnSpc>
                <a:spcPts val="4279"/>
              </a:lnSpc>
              <a:spcBef>
                <a:spcPct val="0"/>
              </a:spcBef>
              <a:buFont typeface="Arial"/>
              <a:buChar char="•"/>
            </a:pPr>
            <a:r>
              <a:rPr lang="en-US" sz="3057">
                <a:solidFill>
                  <a:srgbClr val="5E6067"/>
                </a:solidFill>
                <a:latin typeface="Open Sans"/>
              </a:rPr>
              <a:t>L'application Spotify pourrait tirer parti de l'Agilité pour développer de nouvelles fonctionnalités de manière itérative, en intégrant les retours des utilisateurs à chaque étape du processus.</a:t>
            </a:r>
          </a:p>
          <a:p>
            <a:pPr algn="l" marL="660032" indent="-330016" lvl="1">
              <a:lnSpc>
                <a:spcPts val="4279"/>
              </a:lnSpc>
              <a:spcBef>
                <a:spcPct val="0"/>
              </a:spcBef>
              <a:buFont typeface="Arial"/>
              <a:buChar char="•"/>
            </a:pPr>
            <a:r>
              <a:rPr lang="en-US" sz="3057">
                <a:solidFill>
                  <a:srgbClr val="5E6067"/>
                </a:solidFill>
                <a:latin typeface="Open Sans"/>
              </a:rPr>
              <a:t>L'Agilité offre une approche adaptative qui permettrait à l'équipe de développement de Spotify de répondre rapidement aux changements de priorités et aux besoins des utilisateurs.</a:t>
            </a:r>
          </a:p>
          <a:p>
            <a:pPr algn="l" marL="660032" indent="-330016" lvl="1">
              <a:lnSpc>
                <a:spcPts val="4279"/>
              </a:lnSpc>
              <a:spcBef>
                <a:spcPct val="0"/>
              </a:spcBef>
              <a:buFont typeface="Arial"/>
              <a:buChar char="•"/>
            </a:pPr>
            <a:r>
              <a:rPr lang="en-US" sz="3057">
                <a:solidFill>
                  <a:srgbClr val="5E6067"/>
                </a:solidFill>
                <a:latin typeface="Open Sans"/>
              </a:rPr>
              <a:t>En adoptant les pratiques de l'Agilité, l'équipe de développement de Spotify pourrait favoriser la collaboration entre les membres de l'équipe et les parties prenantes externes, ce qui pourrait améliorer la qualité et la pertinence de l'application.</a:t>
            </a:r>
          </a:p>
          <a:p>
            <a:pPr algn="ctr">
              <a:lnSpc>
                <a:spcPts val="4020"/>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DAF3VaQFA5U</dc:identifier>
  <dcterms:modified xsi:type="dcterms:W3CDTF">2011-08-01T06:04:30Z</dcterms:modified>
  <cp:revision>1</cp:revision>
  <dc:title>SPOTIFY</dc:title>
</cp:coreProperties>
</file>