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86" r:id="rId7"/>
    <p:sldId id="288" r:id="rId8"/>
    <p:sldId id="298" r:id="rId9"/>
    <p:sldId id="299" r:id="rId10"/>
    <p:sldId id="290" r:id="rId11"/>
    <p:sldId id="291" r:id="rId12"/>
    <p:sldId id="292" r:id="rId13"/>
    <p:sldId id="300" r:id="rId14"/>
    <p:sldId id="296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7582" autoAdjust="0"/>
  </p:normalViewPr>
  <p:slideViewPr>
    <p:cSldViewPr snapToGrid="0">
      <p:cViewPr varScale="1">
        <p:scale>
          <a:sx n="68" d="100"/>
          <a:sy n="68" d="100"/>
        </p:scale>
        <p:origin x="2148" y="90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97" d="100"/>
          <a:sy n="97" d="100"/>
        </p:scale>
        <p:origin x="286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9E8CE-9B7A-43D5-8484-C74A54875C8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C9355F-3D03-4919-ADF4-546874F0FCB7}">
      <dgm:prSet/>
      <dgm:spPr/>
      <dgm:t>
        <a:bodyPr/>
        <a:lstStyle/>
        <a:p>
          <a:r>
            <a:rPr lang="en-GB" b="1" i="0" noProof="0" dirty="0">
              <a:latin typeface="Arial" panose="020B0604020202020204" pitchFamily="34" charset="0"/>
              <a:cs typeface="Arial" panose="020B0604020202020204" pitchFamily="34" charset="0"/>
            </a:rPr>
            <a:t>Critical performance metrics:</a:t>
          </a:r>
          <a:endParaRPr lang="en-GB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B908C0-CC63-4170-B6DE-0C29EA9BFC39}" type="parTrans" cxnId="{BF5A80ED-4131-49FE-A8A3-F37DEAC0A67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4A504F-61CA-4C4B-82FB-509786B1A829}" type="sibTrans" cxnId="{BF5A80ED-4131-49FE-A8A3-F37DEAC0A67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B00D8C-58F5-460F-BF4D-3ECB0C2F1F3D}">
      <dgm:prSet/>
      <dgm:spPr/>
      <dgm:t>
        <a:bodyPr/>
        <a:lstStyle/>
        <a:p>
          <a:r>
            <a:rPr lang="en-GB" i="0" noProof="0" dirty="0">
              <a:latin typeface="Arial" panose="020B0604020202020204" pitchFamily="34" charset="0"/>
              <a:cs typeface="Arial" panose="020B0604020202020204" pitchFamily="34" charset="0"/>
            </a:rPr>
            <a:t>Availability with a low rate of incidents during office hours.</a:t>
          </a:r>
          <a:endParaRPr lang="en-GB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00AB2D-DE75-4FC7-B83E-9F8D8165D885}" type="parTrans" cxnId="{244EA74E-ED3E-4BBC-A053-12413894AA5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820A5A-791E-4CBB-ACCA-5DE44A7BCD93}" type="sibTrans" cxnId="{244EA74E-ED3E-4BBC-A053-12413894AA5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EFFF52-91F2-4674-AFD6-51CC8505FBDD}" type="pres">
      <dgm:prSet presAssocID="{6919E8CE-9B7A-43D5-8484-C74A54875C8D}" presName="root" presStyleCnt="0">
        <dgm:presLayoutVars>
          <dgm:dir/>
          <dgm:resizeHandles val="exact"/>
        </dgm:presLayoutVars>
      </dgm:prSet>
      <dgm:spPr/>
    </dgm:pt>
    <dgm:pt modelId="{E1FC4326-F866-447A-BD95-C610EAAD32E2}" type="pres">
      <dgm:prSet presAssocID="{30C9355F-3D03-4919-ADF4-546874F0FCB7}" presName="compNode" presStyleCnt="0"/>
      <dgm:spPr/>
    </dgm:pt>
    <dgm:pt modelId="{20E7B1A5-B6C6-4FCC-9A09-74CFE708CEF1}" type="pres">
      <dgm:prSet presAssocID="{30C9355F-3D03-4919-ADF4-546874F0FCB7}" presName="bgRect" presStyleLbl="bgShp" presStyleIdx="0" presStyleCnt="2" custLinFactNeighborX="-1010" custLinFactNeighborY="-2611"/>
      <dgm:spPr/>
    </dgm:pt>
    <dgm:pt modelId="{A98D4652-9A1F-49FF-81FE-4A725D3D1276}" type="pres">
      <dgm:prSet presAssocID="{30C9355F-3D03-4919-ADF4-546874F0FCB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Étoile"/>
        </a:ext>
      </dgm:extLst>
    </dgm:pt>
    <dgm:pt modelId="{E23BA65E-8E70-4935-8952-742FAE57996F}" type="pres">
      <dgm:prSet presAssocID="{30C9355F-3D03-4919-ADF4-546874F0FCB7}" presName="spaceRect" presStyleCnt="0"/>
      <dgm:spPr/>
    </dgm:pt>
    <dgm:pt modelId="{4D77DDBA-5015-4361-94DA-E117E9CC41D8}" type="pres">
      <dgm:prSet presAssocID="{30C9355F-3D03-4919-ADF4-546874F0FCB7}" presName="parTx" presStyleLbl="revTx" presStyleIdx="0" presStyleCnt="2" custLinFactNeighborX="-361" custLinFactNeighborY="-2500">
        <dgm:presLayoutVars>
          <dgm:chMax val="0"/>
          <dgm:chPref val="0"/>
        </dgm:presLayoutVars>
      </dgm:prSet>
      <dgm:spPr/>
    </dgm:pt>
    <dgm:pt modelId="{C8DD8010-DA51-4244-93E2-7689CE529D0C}" type="pres">
      <dgm:prSet presAssocID="{E74A504F-61CA-4C4B-82FB-509786B1A829}" presName="sibTrans" presStyleCnt="0"/>
      <dgm:spPr/>
    </dgm:pt>
    <dgm:pt modelId="{02DA32C6-71C8-4A83-A6F2-16F5DE0ED302}" type="pres">
      <dgm:prSet presAssocID="{EFB00D8C-58F5-460F-BF4D-3ECB0C2F1F3D}" presName="compNode" presStyleCnt="0"/>
      <dgm:spPr/>
    </dgm:pt>
    <dgm:pt modelId="{5EB0D074-D007-409E-8805-8A051A710E1A}" type="pres">
      <dgm:prSet presAssocID="{EFB00D8C-58F5-460F-BF4D-3ECB0C2F1F3D}" presName="bgRect" presStyleLbl="bgShp" presStyleIdx="1" presStyleCnt="2"/>
      <dgm:spPr/>
    </dgm:pt>
    <dgm:pt modelId="{6D285C22-3C52-4105-BE4F-C20675FD9BCB}" type="pres">
      <dgm:prSet presAssocID="{EFB00D8C-58F5-460F-BF4D-3ECB0C2F1F3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âne"/>
        </a:ext>
      </dgm:extLst>
    </dgm:pt>
    <dgm:pt modelId="{CB4AF0F1-A955-440C-8782-CF670A6836FC}" type="pres">
      <dgm:prSet presAssocID="{EFB00D8C-58F5-460F-BF4D-3ECB0C2F1F3D}" presName="spaceRect" presStyleCnt="0"/>
      <dgm:spPr/>
    </dgm:pt>
    <dgm:pt modelId="{A6A632B8-C7B9-4B4D-ADF7-25D21CC6856E}" type="pres">
      <dgm:prSet presAssocID="{EFB00D8C-58F5-460F-BF4D-3ECB0C2F1F3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48EAE25-5224-47E7-AF31-713AF920F983}" type="presOf" srcId="{30C9355F-3D03-4919-ADF4-546874F0FCB7}" destId="{4D77DDBA-5015-4361-94DA-E117E9CC41D8}" srcOrd="0" destOrd="0" presId="urn:microsoft.com/office/officeart/2018/2/layout/IconVerticalSolidList"/>
    <dgm:cxn modelId="{7E028531-ADC6-4B98-91D3-AB49CE0EE756}" type="presOf" srcId="{6919E8CE-9B7A-43D5-8484-C74A54875C8D}" destId="{C2EFFF52-91F2-4674-AFD6-51CC8505FBDD}" srcOrd="0" destOrd="0" presId="urn:microsoft.com/office/officeart/2018/2/layout/IconVerticalSolidList"/>
    <dgm:cxn modelId="{244EA74E-ED3E-4BBC-A053-12413894AA5F}" srcId="{6919E8CE-9B7A-43D5-8484-C74A54875C8D}" destId="{EFB00D8C-58F5-460F-BF4D-3ECB0C2F1F3D}" srcOrd="1" destOrd="0" parTransId="{2800AB2D-DE75-4FC7-B83E-9F8D8165D885}" sibTransId="{4E820A5A-791E-4CBB-ACCA-5DE44A7BCD93}"/>
    <dgm:cxn modelId="{BF5A80ED-4131-49FE-A8A3-F37DEAC0A677}" srcId="{6919E8CE-9B7A-43D5-8484-C74A54875C8D}" destId="{30C9355F-3D03-4919-ADF4-546874F0FCB7}" srcOrd="0" destOrd="0" parTransId="{04B908C0-CC63-4170-B6DE-0C29EA9BFC39}" sibTransId="{E74A504F-61CA-4C4B-82FB-509786B1A829}"/>
    <dgm:cxn modelId="{C72A22F4-7728-48D3-9018-4B1720C8FD52}" type="presOf" srcId="{EFB00D8C-58F5-460F-BF4D-3ECB0C2F1F3D}" destId="{A6A632B8-C7B9-4B4D-ADF7-25D21CC6856E}" srcOrd="0" destOrd="0" presId="urn:microsoft.com/office/officeart/2018/2/layout/IconVerticalSolidList"/>
    <dgm:cxn modelId="{DC351A35-0130-4DD7-9185-5C2008E5A72D}" type="presParOf" srcId="{C2EFFF52-91F2-4674-AFD6-51CC8505FBDD}" destId="{E1FC4326-F866-447A-BD95-C610EAAD32E2}" srcOrd="0" destOrd="0" presId="urn:microsoft.com/office/officeart/2018/2/layout/IconVerticalSolidList"/>
    <dgm:cxn modelId="{CB763410-3015-407E-9843-2CE5A281CE72}" type="presParOf" srcId="{E1FC4326-F866-447A-BD95-C610EAAD32E2}" destId="{20E7B1A5-B6C6-4FCC-9A09-74CFE708CEF1}" srcOrd="0" destOrd="0" presId="urn:microsoft.com/office/officeart/2018/2/layout/IconVerticalSolidList"/>
    <dgm:cxn modelId="{75C50142-51F9-4192-99B0-F6C6DAECCF6E}" type="presParOf" srcId="{E1FC4326-F866-447A-BD95-C610EAAD32E2}" destId="{A98D4652-9A1F-49FF-81FE-4A725D3D1276}" srcOrd="1" destOrd="0" presId="urn:microsoft.com/office/officeart/2018/2/layout/IconVerticalSolidList"/>
    <dgm:cxn modelId="{6184AB63-29DD-423D-BEB9-30AB23A4F0E5}" type="presParOf" srcId="{E1FC4326-F866-447A-BD95-C610EAAD32E2}" destId="{E23BA65E-8E70-4935-8952-742FAE57996F}" srcOrd="2" destOrd="0" presId="urn:microsoft.com/office/officeart/2018/2/layout/IconVerticalSolidList"/>
    <dgm:cxn modelId="{F6C2C400-7D91-4E19-B134-5002F17721E0}" type="presParOf" srcId="{E1FC4326-F866-447A-BD95-C610EAAD32E2}" destId="{4D77DDBA-5015-4361-94DA-E117E9CC41D8}" srcOrd="3" destOrd="0" presId="urn:microsoft.com/office/officeart/2018/2/layout/IconVerticalSolidList"/>
    <dgm:cxn modelId="{71C2A5F0-7177-4E5B-97A6-FB5F7ADB790D}" type="presParOf" srcId="{C2EFFF52-91F2-4674-AFD6-51CC8505FBDD}" destId="{C8DD8010-DA51-4244-93E2-7689CE529D0C}" srcOrd="1" destOrd="0" presId="urn:microsoft.com/office/officeart/2018/2/layout/IconVerticalSolidList"/>
    <dgm:cxn modelId="{1ADF5EE5-3789-4432-9B85-A1A91A2E8863}" type="presParOf" srcId="{C2EFFF52-91F2-4674-AFD6-51CC8505FBDD}" destId="{02DA32C6-71C8-4A83-A6F2-16F5DE0ED302}" srcOrd="2" destOrd="0" presId="urn:microsoft.com/office/officeart/2018/2/layout/IconVerticalSolidList"/>
    <dgm:cxn modelId="{F79F73DA-A6E9-4C7A-A447-C5E8D8194F34}" type="presParOf" srcId="{02DA32C6-71C8-4A83-A6F2-16F5DE0ED302}" destId="{5EB0D074-D007-409E-8805-8A051A710E1A}" srcOrd="0" destOrd="0" presId="urn:microsoft.com/office/officeart/2018/2/layout/IconVerticalSolidList"/>
    <dgm:cxn modelId="{90EE4424-36B1-4D01-8194-F4D620DF61E9}" type="presParOf" srcId="{02DA32C6-71C8-4A83-A6F2-16F5DE0ED302}" destId="{6D285C22-3C52-4105-BE4F-C20675FD9BCB}" srcOrd="1" destOrd="0" presId="urn:microsoft.com/office/officeart/2018/2/layout/IconVerticalSolidList"/>
    <dgm:cxn modelId="{7914B331-E978-4634-9998-035B4C0AF68D}" type="presParOf" srcId="{02DA32C6-71C8-4A83-A6F2-16F5DE0ED302}" destId="{CB4AF0F1-A955-440C-8782-CF670A6836FC}" srcOrd="2" destOrd="0" presId="urn:microsoft.com/office/officeart/2018/2/layout/IconVerticalSolidList"/>
    <dgm:cxn modelId="{124B0C9B-9EBB-47C4-BBE9-509D0ED18121}" type="presParOf" srcId="{02DA32C6-71C8-4A83-A6F2-16F5DE0ED302}" destId="{A6A632B8-C7B9-4B4D-ADF7-25D21CC6856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9E8CE-9B7A-43D5-8484-C74A54875C8D}" type="doc">
      <dgm:prSet loTypeId="urn:microsoft.com/office/officeart/2018/2/layout/IconVerticalSolidList" loCatId="icon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C9355F-3D03-4919-ADF4-546874F0FCB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i="0" noProof="0" dirty="0"/>
            <a:t>Main use</a:t>
          </a:r>
          <a:endParaRPr lang="en-GB" noProof="0" dirty="0"/>
        </a:p>
      </dgm:t>
    </dgm:pt>
    <dgm:pt modelId="{04B908C0-CC63-4170-B6DE-0C29EA9BFC39}" type="parTrans" cxnId="{BF5A80ED-4131-49FE-A8A3-F37DEAC0A677}">
      <dgm:prSet/>
      <dgm:spPr/>
      <dgm:t>
        <a:bodyPr/>
        <a:lstStyle/>
        <a:p>
          <a:endParaRPr lang="en-US"/>
        </a:p>
      </dgm:t>
    </dgm:pt>
    <dgm:pt modelId="{E74A504F-61CA-4C4B-82FB-509786B1A829}" type="sibTrans" cxnId="{BF5A80ED-4131-49FE-A8A3-F37DEAC0A677}">
      <dgm:prSet/>
      <dgm:spPr/>
      <dgm:t>
        <a:bodyPr/>
        <a:lstStyle/>
        <a:p>
          <a:endParaRPr lang="en-US"/>
        </a:p>
      </dgm:t>
    </dgm:pt>
    <dgm:pt modelId="{EFB00D8C-58F5-460F-BF4D-3ECB0C2F1F3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i="0" noProof="0" dirty="0">
              <a:effectLst/>
            </a:rPr>
            <a:t>Interactive queries</a:t>
          </a:r>
          <a:r>
            <a:rPr lang="en-GB" b="1" i="0" noProof="0" dirty="0">
              <a:effectLst/>
            </a:rPr>
            <a:t>.</a:t>
          </a:r>
          <a:endParaRPr lang="en-GB" noProof="0" dirty="0"/>
        </a:p>
      </dgm:t>
    </dgm:pt>
    <dgm:pt modelId="{2800AB2D-DE75-4FC7-B83E-9F8D8165D885}" type="parTrans" cxnId="{244EA74E-ED3E-4BBC-A053-12413894AA5F}">
      <dgm:prSet/>
      <dgm:spPr/>
      <dgm:t>
        <a:bodyPr/>
        <a:lstStyle/>
        <a:p>
          <a:endParaRPr lang="en-US"/>
        </a:p>
      </dgm:t>
    </dgm:pt>
    <dgm:pt modelId="{4E820A5A-791E-4CBB-ACCA-5DE44A7BCD93}" type="sibTrans" cxnId="{244EA74E-ED3E-4BBC-A053-12413894AA5F}">
      <dgm:prSet/>
      <dgm:spPr/>
      <dgm:t>
        <a:bodyPr/>
        <a:lstStyle/>
        <a:p>
          <a:endParaRPr lang="en-US"/>
        </a:p>
      </dgm:t>
    </dgm:pt>
    <dgm:pt modelId="{C2EFFF52-91F2-4674-AFD6-51CC8505FBDD}" type="pres">
      <dgm:prSet presAssocID="{6919E8CE-9B7A-43D5-8484-C74A54875C8D}" presName="root" presStyleCnt="0">
        <dgm:presLayoutVars>
          <dgm:dir/>
          <dgm:resizeHandles val="exact"/>
        </dgm:presLayoutVars>
      </dgm:prSet>
      <dgm:spPr/>
    </dgm:pt>
    <dgm:pt modelId="{E1FC4326-F866-447A-BD95-C610EAAD32E2}" type="pres">
      <dgm:prSet presAssocID="{30C9355F-3D03-4919-ADF4-546874F0FCB7}" presName="compNode" presStyleCnt="0"/>
      <dgm:spPr/>
    </dgm:pt>
    <dgm:pt modelId="{20E7B1A5-B6C6-4FCC-9A09-74CFE708CEF1}" type="pres">
      <dgm:prSet presAssocID="{30C9355F-3D03-4919-ADF4-546874F0FCB7}" presName="bgRect" presStyleLbl="bgShp" presStyleIdx="0" presStyleCnt="2"/>
      <dgm:spPr/>
    </dgm:pt>
    <dgm:pt modelId="{A98D4652-9A1F-49FF-81FE-4A725D3D1276}" type="pres">
      <dgm:prSet presAssocID="{30C9355F-3D03-4919-ADF4-546874F0FCB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Étoile"/>
        </a:ext>
      </dgm:extLst>
    </dgm:pt>
    <dgm:pt modelId="{E23BA65E-8E70-4935-8952-742FAE57996F}" type="pres">
      <dgm:prSet presAssocID="{30C9355F-3D03-4919-ADF4-546874F0FCB7}" presName="spaceRect" presStyleCnt="0"/>
      <dgm:spPr/>
    </dgm:pt>
    <dgm:pt modelId="{4D77DDBA-5015-4361-94DA-E117E9CC41D8}" type="pres">
      <dgm:prSet presAssocID="{30C9355F-3D03-4919-ADF4-546874F0FCB7}" presName="parTx" presStyleLbl="revTx" presStyleIdx="0" presStyleCnt="2" custLinFactNeighborX="-361" custLinFactNeighborY="-2500">
        <dgm:presLayoutVars>
          <dgm:chMax val="0"/>
          <dgm:chPref val="0"/>
        </dgm:presLayoutVars>
      </dgm:prSet>
      <dgm:spPr/>
    </dgm:pt>
    <dgm:pt modelId="{C8DD8010-DA51-4244-93E2-7689CE529D0C}" type="pres">
      <dgm:prSet presAssocID="{E74A504F-61CA-4C4B-82FB-509786B1A829}" presName="sibTrans" presStyleCnt="0"/>
      <dgm:spPr/>
    </dgm:pt>
    <dgm:pt modelId="{02DA32C6-71C8-4A83-A6F2-16F5DE0ED302}" type="pres">
      <dgm:prSet presAssocID="{EFB00D8C-58F5-460F-BF4D-3ECB0C2F1F3D}" presName="compNode" presStyleCnt="0"/>
      <dgm:spPr/>
    </dgm:pt>
    <dgm:pt modelId="{5EB0D074-D007-409E-8805-8A051A710E1A}" type="pres">
      <dgm:prSet presAssocID="{EFB00D8C-58F5-460F-BF4D-3ECB0C2F1F3D}" presName="bgRect" presStyleLbl="bgShp" presStyleIdx="1" presStyleCnt="2"/>
      <dgm:spPr/>
    </dgm:pt>
    <dgm:pt modelId="{6D285C22-3C52-4105-BE4F-C20675FD9BCB}" type="pres">
      <dgm:prSet presAssocID="{EFB00D8C-58F5-460F-BF4D-3ECB0C2F1F3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âne"/>
        </a:ext>
      </dgm:extLst>
    </dgm:pt>
    <dgm:pt modelId="{CB4AF0F1-A955-440C-8782-CF670A6836FC}" type="pres">
      <dgm:prSet presAssocID="{EFB00D8C-58F5-460F-BF4D-3ECB0C2F1F3D}" presName="spaceRect" presStyleCnt="0"/>
      <dgm:spPr/>
    </dgm:pt>
    <dgm:pt modelId="{A6A632B8-C7B9-4B4D-ADF7-25D21CC6856E}" type="pres">
      <dgm:prSet presAssocID="{EFB00D8C-58F5-460F-BF4D-3ECB0C2F1F3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48EAE25-5224-47E7-AF31-713AF920F983}" type="presOf" srcId="{30C9355F-3D03-4919-ADF4-546874F0FCB7}" destId="{4D77DDBA-5015-4361-94DA-E117E9CC41D8}" srcOrd="0" destOrd="0" presId="urn:microsoft.com/office/officeart/2018/2/layout/IconVerticalSolidList"/>
    <dgm:cxn modelId="{7E028531-ADC6-4B98-91D3-AB49CE0EE756}" type="presOf" srcId="{6919E8CE-9B7A-43D5-8484-C74A54875C8D}" destId="{C2EFFF52-91F2-4674-AFD6-51CC8505FBDD}" srcOrd="0" destOrd="0" presId="urn:microsoft.com/office/officeart/2018/2/layout/IconVerticalSolidList"/>
    <dgm:cxn modelId="{244EA74E-ED3E-4BBC-A053-12413894AA5F}" srcId="{6919E8CE-9B7A-43D5-8484-C74A54875C8D}" destId="{EFB00D8C-58F5-460F-BF4D-3ECB0C2F1F3D}" srcOrd="1" destOrd="0" parTransId="{2800AB2D-DE75-4FC7-B83E-9F8D8165D885}" sibTransId="{4E820A5A-791E-4CBB-ACCA-5DE44A7BCD93}"/>
    <dgm:cxn modelId="{BF5A80ED-4131-49FE-A8A3-F37DEAC0A677}" srcId="{6919E8CE-9B7A-43D5-8484-C74A54875C8D}" destId="{30C9355F-3D03-4919-ADF4-546874F0FCB7}" srcOrd="0" destOrd="0" parTransId="{04B908C0-CC63-4170-B6DE-0C29EA9BFC39}" sibTransId="{E74A504F-61CA-4C4B-82FB-509786B1A829}"/>
    <dgm:cxn modelId="{C72A22F4-7728-48D3-9018-4B1720C8FD52}" type="presOf" srcId="{EFB00D8C-58F5-460F-BF4D-3ECB0C2F1F3D}" destId="{A6A632B8-C7B9-4B4D-ADF7-25D21CC6856E}" srcOrd="0" destOrd="0" presId="urn:microsoft.com/office/officeart/2018/2/layout/IconVerticalSolidList"/>
    <dgm:cxn modelId="{DC351A35-0130-4DD7-9185-5C2008E5A72D}" type="presParOf" srcId="{C2EFFF52-91F2-4674-AFD6-51CC8505FBDD}" destId="{E1FC4326-F866-447A-BD95-C610EAAD32E2}" srcOrd="0" destOrd="0" presId="urn:microsoft.com/office/officeart/2018/2/layout/IconVerticalSolidList"/>
    <dgm:cxn modelId="{CB763410-3015-407E-9843-2CE5A281CE72}" type="presParOf" srcId="{E1FC4326-F866-447A-BD95-C610EAAD32E2}" destId="{20E7B1A5-B6C6-4FCC-9A09-74CFE708CEF1}" srcOrd="0" destOrd="0" presId="urn:microsoft.com/office/officeart/2018/2/layout/IconVerticalSolidList"/>
    <dgm:cxn modelId="{75C50142-51F9-4192-99B0-F6C6DAECCF6E}" type="presParOf" srcId="{E1FC4326-F866-447A-BD95-C610EAAD32E2}" destId="{A98D4652-9A1F-49FF-81FE-4A725D3D1276}" srcOrd="1" destOrd="0" presId="urn:microsoft.com/office/officeart/2018/2/layout/IconVerticalSolidList"/>
    <dgm:cxn modelId="{6184AB63-29DD-423D-BEB9-30AB23A4F0E5}" type="presParOf" srcId="{E1FC4326-F866-447A-BD95-C610EAAD32E2}" destId="{E23BA65E-8E70-4935-8952-742FAE57996F}" srcOrd="2" destOrd="0" presId="urn:microsoft.com/office/officeart/2018/2/layout/IconVerticalSolidList"/>
    <dgm:cxn modelId="{F6C2C400-7D91-4E19-B134-5002F17721E0}" type="presParOf" srcId="{E1FC4326-F866-447A-BD95-C610EAAD32E2}" destId="{4D77DDBA-5015-4361-94DA-E117E9CC41D8}" srcOrd="3" destOrd="0" presId="urn:microsoft.com/office/officeart/2018/2/layout/IconVerticalSolidList"/>
    <dgm:cxn modelId="{71C2A5F0-7177-4E5B-97A6-FB5F7ADB790D}" type="presParOf" srcId="{C2EFFF52-91F2-4674-AFD6-51CC8505FBDD}" destId="{C8DD8010-DA51-4244-93E2-7689CE529D0C}" srcOrd="1" destOrd="0" presId="urn:microsoft.com/office/officeart/2018/2/layout/IconVerticalSolidList"/>
    <dgm:cxn modelId="{1ADF5EE5-3789-4432-9B85-A1A91A2E8863}" type="presParOf" srcId="{C2EFFF52-91F2-4674-AFD6-51CC8505FBDD}" destId="{02DA32C6-71C8-4A83-A6F2-16F5DE0ED302}" srcOrd="2" destOrd="0" presId="urn:microsoft.com/office/officeart/2018/2/layout/IconVerticalSolidList"/>
    <dgm:cxn modelId="{F79F73DA-A6E9-4C7A-A447-C5E8D8194F34}" type="presParOf" srcId="{02DA32C6-71C8-4A83-A6F2-16F5DE0ED302}" destId="{5EB0D074-D007-409E-8805-8A051A710E1A}" srcOrd="0" destOrd="0" presId="urn:microsoft.com/office/officeart/2018/2/layout/IconVerticalSolidList"/>
    <dgm:cxn modelId="{90EE4424-36B1-4D01-8194-F4D620DF61E9}" type="presParOf" srcId="{02DA32C6-71C8-4A83-A6F2-16F5DE0ED302}" destId="{6D285C22-3C52-4105-BE4F-C20675FD9BCB}" srcOrd="1" destOrd="0" presId="urn:microsoft.com/office/officeart/2018/2/layout/IconVerticalSolidList"/>
    <dgm:cxn modelId="{7914B331-E978-4634-9998-035B4C0AF68D}" type="presParOf" srcId="{02DA32C6-71C8-4A83-A6F2-16F5DE0ED302}" destId="{CB4AF0F1-A955-440C-8782-CF670A6836FC}" srcOrd="2" destOrd="0" presId="urn:microsoft.com/office/officeart/2018/2/layout/IconVerticalSolidList"/>
    <dgm:cxn modelId="{124B0C9B-9EBB-47C4-BBE9-509D0ED18121}" type="presParOf" srcId="{02DA32C6-71C8-4A83-A6F2-16F5DE0ED302}" destId="{A6A632B8-C7B9-4B4D-ADF7-25D21CC6856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7B1A5-B6C6-4FCC-9A09-74CFE708CEF1}">
      <dsp:nvSpPr>
        <dsp:cNvPr id="0" name=""/>
        <dsp:cNvSpPr/>
      </dsp:nvSpPr>
      <dsp:spPr>
        <a:xfrm>
          <a:off x="0" y="601738"/>
          <a:ext cx="6730274" cy="11671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D4652-9A1F-49FF-81FE-4A725D3D1276}">
      <dsp:nvSpPr>
        <dsp:cNvPr id="0" name=""/>
        <dsp:cNvSpPr/>
      </dsp:nvSpPr>
      <dsp:spPr>
        <a:xfrm>
          <a:off x="353066" y="894824"/>
          <a:ext cx="641939" cy="6419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77DDBA-5015-4361-94DA-E117E9CC41D8}">
      <dsp:nvSpPr>
        <dsp:cNvPr id="0" name=""/>
        <dsp:cNvSpPr/>
      </dsp:nvSpPr>
      <dsp:spPr>
        <a:xfrm>
          <a:off x="1328643" y="603034"/>
          <a:ext cx="5382200" cy="1167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525" tIns="123525" rIns="123525" bIns="12352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i="0" kern="1200" noProof="0" dirty="0">
              <a:latin typeface="Arial" panose="020B0604020202020204" pitchFamily="34" charset="0"/>
              <a:cs typeface="Arial" panose="020B0604020202020204" pitchFamily="34" charset="0"/>
            </a:rPr>
            <a:t>Critical performance metrics:</a:t>
          </a:r>
          <a:endParaRPr lang="en-GB" sz="25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28643" y="603034"/>
        <a:ext cx="5382200" cy="1167162"/>
      </dsp:txXfrm>
    </dsp:sp>
    <dsp:sp modelId="{5EB0D074-D007-409E-8805-8A051A710E1A}">
      <dsp:nvSpPr>
        <dsp:cNvPr id="0" name=""/>
        <dsp:cNvSpPr/>
      </dsp:nvSpPr>
      <dsp:spPr>
        <a:xfrm>
          <a:off x="0" y="2091166"/>
          <a:ext cx="6730274" cy="11671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85C22-3C52-4105-BE4F-C20675FD9BCB}">
      <dsp:nvSpPr>
        <dsp:cNvPr id="0" name=""/>
        <dsp:cNvSpPr/>
      </dsp:nvSpPr>
      <dsp:spPr>
        <a:xfrm>
          <a:off x="353066" y="2353778"/>
          <a:ext cx="641939" cy="6419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632B8-C7B9-4B4D-ADF7-25D21CC6856E}">
      <dsp:nvSpPr>
        <dsp:cNvPr id="0" name=""/>
        <dsp:cNvSpPr/>
      </dsp:nvSpPr>
      <dsp:spPr>
        <a:xfrm>
          <a:off x="1348073" y="2091166"/>
          <a:ext cx="5382200" cy="1167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525" tIns="123525" rIns="123525" bIns="12352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i="0" kern="1200" noProof="0" dirty="0">
              <a:latin typeface="Arial" panose="020B0604020202020204" pitchFamily="34" charset="0"/>
              <a:cs typeface="Arial" panose="020B0604020202020204" pitchFamily="34" charset="0"/>
            </a:rPr>
            <a:t>Availability with a low rate of incidents during office hours.</a:t>
          </a:r>
          <a:endParaRPr lang="en-GB" sz="25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48073" y="2091166"/>
        <a:ext cx="5382200" cy="1167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7B1A5-B6C6-4FCC-9A09-74CFE708CEF1}">
      <dsp:nvSpPr>
        <dsp:cNvPr id="0" name=""/>
        <dsp:cNvSpPr/>
      </dsp:nvSpPr>
      <dsp:spPr>
        <a:xfrm>
          <a:off x="0" y="632213"/>
          <a:ext cx="4468305" cy="11671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8D4652-9A1F-49FF-81FE-4A725D3D1276}">
      <dsp:nvSpPr>
        <dsp:cNvPr id="0" name=""/>
        <dsp:cNvSpPr/>
      </dsp:nvSpPr>
      <dsp:spPr>
        <a:xfrm>
          <a:off x="353066" y="894824"/>
          <a:ext cx="641939" cy="6419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D77DDBA-5015-4361-94DA-E117E9CC41D8}">
      <dsp:nvSpPr>
        <dsp:cNvPr id="0" name=""/>
        <dsp:cNvSpPr/>
      </dsp:nvSpPr>
      <dsp:spPr>
        <a:xfrm>
          <a:off x="1336809" y="603034"/>
          <a:ext cx="3120231" cy="1167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525" tIns="123525" rIns="123525" bIns="12352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i="0" kern="1200" noProof="0" dirty="0"/>
            <a:t>Main use</a:t>
          </a:r>
          <a:endParaRPr lang="en-GB" sz="2500" kern="1200" noProof="0" dirty="0"/>
        </a:p>
      </dsp:txBody>
      <dsp:txXfrm>
        <a:off x="1336809" y="603034"/>
        <a:ext cx="3120231" cy="1167162"/>
      </dsp:txXfrm>
    </dsp:sp>
    <dsp:sp modelId="{5EB0D074-D007-409E-8805-8A051A710E1A}">
      <dsp:nvSpPr>
        <dsp:cNvPr id="0" name=""/>
        <dsp:cNvSpPr/>
      </dsp:nvSpPr>
      <dsp:spPr>
        <a:xfrm>
          <a:off x="0" y="2091166"/>
          <a:ext cx="4468305" cy="11671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85C22-3C52-4105-BE4F-C20675FD9BCB}">
      <dsp:nvSpPr>
        <dsp:cNvPr id="0" name=""/>
        <dsp:cNvSpPr/>
      </dsp:nvSpPr>
      <dsp:spPr>
        <a:xfrm>
          <a:off x="353066" y="2353778"/>
          <a:ext cx="641939" cy="6419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6A632B8-C7B9-4B4D-ADF7-25D21CC6856E}">
      <dsp:nvSpPr>
        <dsp:cNvPr id="0" name=""/>
        <dsp:cNvSpPr/>
      </dsp:nvSpPr>
      <dsp:spPr>
        <a:xfrm>
          <a:off x="1348073" y="2091166"/>
          <a:ext cx="3120231" cy="1167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525" tIns="123525" rIns="123525" bIns="12352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i="0" kern="1200" noProof="0" dirty="0">
              <a:effectLst/>
            </a:rPr>
            <a:t>Interactive queries</a:t>
          </a:r>
          <a:r>
            <a:rPr lang="en-GB" sz="2500" b="1" i="0" kern="1200" noProof="0" dirty="0">
              <a:effectLst/>
            </a:rPr>
            <a:t>.</a:t>
          </a:r>
          <a:endParaRPr lang="en-GB" sz="2500" kern="1200" noProof="0" dirty="0"/>
        </a:p>
      </dsp:txBody>
      <dsp:txXfrm>
        <a:off x="1348073" y="2091166"/>
        <a:ext cx="3120231" cy="1167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52A714CA-BB23-4F17-A1E5-A7E59E550005}" type="datetime1">
              <a:rPr lang="fr-FR" smtClean="0"/>
              <a:t>07/06/2025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EAFF3A6F-DEFA-45E0-9496-BEE7C2C6F3D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7D9FD98B-ABAD-47D0-AEF3-E7E088603B18}" type="datetime1">
              <a:rPr lang="fr-FR" smtClean="0"/>
              <a:t>07/06/2025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F97DC217-DF71-1A49-B3EA-559F1F43B0F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en-US" sz="18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Today, I’ll present a   real   case involving databases within the </a:t>
            </a:r>
            <a:r>
              <a:rPr lang="en-US" sz="1800" b="1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Odoo ERP</a:t>
            </a:r>
            <a:r>
              <a:rPr lang="en-US" sz="18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 system —  which  is a  comprehensive business management solution.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Odoo offers a wide range of integrated modules, including: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Purchase and Sales Management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Human Resources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Inventory Control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Accounting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Events Planning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Barcode Printing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Reception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Billing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The database engine used is </a:t>
            </a:r>
            <a:r>
              <a:rPr lang="en-US" sz="12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PostgreSQL</a:t>
            </a:r>
            <a:r>
              <a:rPr lang="en-US" sz="12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, deployed within a </a:t>
            </a:r>
            <a:r>
              <a:rPr lang="en-US" sz="12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Debian environment</a:t>
            </a:r>
            <a:r>
              <a:rPr lang="en-US" sz="1200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. This choice is driven by our team's expertise, PostgreSQL’s increases security, and its internal validation within our infrastructure. It is also perfectly aligned with Debian-based deployments.</a:t>
            </a:r>
            <a:endParaRPr lang="fr-FR" sz="12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8948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Our database setup has the following main features: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Structured Data Model: The database uses a structured data model to keep data organized and efficient.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Clustered Server Architecture: It runs on a clustered server setup, which improves reliability and performance.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Data Volume: The system can manage up to 100 GB of data.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Manual Data Entry: Manual data entry is mostly used for daily orders, events, and articles.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Even with this data volume, speed is not a major issue because the system doesn't need frequent or quick data additions. This allows for a simpler and more controlled data process.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Performance and </a:t>
            </a:r>
            <a:r>
              <a:rPr lang="fr-FR" sz="1800" b="1" kern="100" dirty="0" err="1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Query</a:t>
            </a: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 Pattern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Optimized for Single-Line Reads: The database is designed to quickly read single lines of data.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Low Volume per Request: It handles small amounts of data per request, making it great for simple tasks.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Ideal for Simple CRUD Operations: The system is  very efficient for basic tasks as Create, Read, Update, and Delete (CRUD).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Not Designed for Bulk Data Processing: It is not meant for handling large amounts of data or many requests at once.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b="1" kern="100" dirty="0" err="1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Consistency</a:t>
            </a: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fr-FR" sz="1800" b="1" kern="100" dirty="0" err="1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Requirements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Full Data Consistency: The system must always have consistent data, with no errors, even small ones.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Strict Referential Integrity: It ensures data is always accurate and checks rules in real-time.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296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Our system follows ACID rules, which means: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Atomicity: All parts of a task are completed, or none are, keeping data safe.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Consistency: The database stays correct after every task.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Isolation: Tasks don't affect each other, keeping data separate.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Durability: Data is safe even if the system fails.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Without following ACID rules, we risk: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Loss of Data Integrity: Data might become inconsistent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Production failure: Work might stop suddenly.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Loss of Accounting Transparency and Traceability: It might be hard to track money transactions.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0639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Low Fault Tolerance: The system can be down for up to 24 hours if there's a problem.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Failure Protocol: If there's a failure, the system switches to paper-based work temporarily. </a:t>
            </a: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Daily backups </a:t>
            </a:r>
            <a:r>
              <a:rPr lang="fr-FR" sz="1800" b="1" kern="100" dirty="0" err="1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make</a:t>
            </a: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 sure no important data </a:t>
            </a:r>
            <a:r>
              <a:rPr lang="fr-FR" sz="1800" b="1" kern="100" dirty="0" err="1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is</a:t>
            </a: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fr-FR" sz="1800" b="1" kern="100" dirty="0" err="1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lost</a:t>
            </a:r>
            <a:r>
              <a:rPr lang="fr-FR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086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Stable Data Model: The system has a stable and clear data model.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Easier Maintenance: This makes it easier to maintain and improves how queries are handled.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Read-Intensive Operations: The system is easily used for reading data, so writing data is less important.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4844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Interactive Queries: The database is mainly used for interactive questions.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High Availability During Business Hours: It's important for the system to be available during work hours.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Designed for Low Incident Rates: The system is made to have few issues and run perfectly every day.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6857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Experience with Oracle-Derived Databases: The team is experienced with databases similar to Oracle.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24/7 Availability: The system can be used at any time.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Integrations: It works with LDAP login, mobile apps, server checks, and automatic backups.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kern="100" dirty="0">
                <a:effectLst/>
                <a:latin typeface="Aptos" panose="020B00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This system was successfully set up in 2023 and continues to work well.</a:t>
            </a:r>
            <a:endParaRPr lang="fr-FR" sz="1800" kern="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362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F97DC217-DF71-1A49-B3EA-559F1F43B0FF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  <p:sp>
            <p:nvSpPr>
              <p:cNvPr id="16" name="Forme libre 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</p:grpSp>
        <p:sp>
          <p:nvSpPr>
            <p:cNvPr id="22" name="Forme libre 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28" name="Forme libre 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Autofit/>
          </a:bodyPr>
          <a:lstStyle>
            <a:lvl1pPr algn="l">
              <a:defRPr lang="fr-FR" sz="60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>
                <a:latin typeface="+mn-lt"/>
              </a:endParaRPr>
            </a:p>
          </p:txBody>
        </p:sp>
        <p:sp>
          <p:nvSpPr>
            <p:cNvPr id="6" name="Forme libre 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 rtlCol="0">
            <a:normAutofit/>
          </a:bodyPr>
          <a:lstStyle>
            <a:lvl1pPr marL="0" indent="0">
              <a:buNone/>
              <a:defRPr lang="fr-FR">
                <a:latin typeface="+mn-lt"/>
              </a:defRPr>
            </a:lvl1pPr>
            <a:lvl2pPr marL="457200" indent="0">
              <a:buNone/>
              <a:defRPr lang="fr-FR">
                <a:latin typeface="+mn-lt"/>
              </a:defRPr>
            </a:lvl2pPr>
            <a:lvl3pPr marL="914400" indent="0">
              <a:buNone/>
              <a:defRPr lang="fr-FR">
                <a:latin typeface="+mn-lt"/>
              </a:defRPr>
            </a:lvl3pPr>
            <a:lvl4pPr marL="1371600" indent="0">
              <a:buNone/>
              <a:defRPr lang="fr-FR">
                <a:latin typeface="+mn-lt"/>
              </a:defRPr>
            </a:lvl4pPr>
            <a:lvl5pPr marL="1828800" indent="0">
              <a:buNone/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>
                <a:latin typeface="+mn-lt"/>
              </a:endParaRPr>
            </a:p>
          </p:txBody>
        </p:sp>
        <p:sp>
          <p:nvSpPr>
            <p:cNvPr id="6" name="Forme libre 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rtlCol="0" anchor="ctr" anchorCtr="0">
            <a:noAutofit/>
          </a:bodyPr>
          <a:lstStyle>
            <a:lvl1pPr>
              <a:defRPr lang="fr-FR" sz="60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fr-FR" sz="2000"/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image d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>
                <a:latin typeface="+mn-lt"/>
              </a:endParaRPr>
            </a:p>
          </p:txBody>
        </p:sp>
        <p:sp>
          <p:nvSpPr>
            <p:cNvPr id="6" name="Forme libre 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rtlCol="0" anchor="b" anchorCtr="0">
            <a:noAutofit/>
          </a:bodyPr>
          <a:lstStyle>
            <a:lvl1pPr>
              <a:defRPr lang="fr-FR" sz="60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rtlCol="0" anchor="t" anchorCtr="0">
            <a:noAutofit/>
          </a:bodyPr>
          <a:lstStyle>
            <a:lvl1pPr marL="0" indent="0" algn="l">
              <a:buNone/>
              <a:defRPr lang="fr-FR" sz="3200">
                <a:latin typeface="+mn-lt"/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ajouter un sous-titre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fr-FR" sz="2000"/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 rtlCol="0"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fr-F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fr-F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fr-FR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orme libre 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  <p:sp>
            <p:nvSpPr>
              <p:cNvPr id="16" name="Forme libre 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</p:grpSp>
        <p:sp>
          <p:nvSpPr>
            <p:cNvPr id="17" name="Forme libre 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8" name="Forme libre 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rtlCol="0" anchor="b">
            <a:noAutofit/>
          </a:bodyPr>
          <a:lstStyle>
            <a:lvl1pPr algn="l">
              <a:defRPr lang="fr-FR"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fr-FR"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de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6" name="Forme libre 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onten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rtlCol="0" anchor="b">
            <a:noAutofit/>
          </a:bodyPr>
          <a:lstStyle>
            <a:lvl1pPr>
              <a:defRPr lang="fr-FR" sz="42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 rtlCol="0"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et imag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13" name="Titr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10643508" cy="1371600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07A1CF7-9B3B-E43E-830E-DAB65B60824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66088" y="2652713"/>
            <a:ext cx="5394959" cy="3436936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lang="fr-FR"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8" name="Espace réservé d’image 14">
            <a:extLst>
              <a:ext uri="{FF2B5EF4-FFF2-40B4-BE49-F238E27FC236}">
                <a16:creationId xmlns:a16="http://schemas.microsoft.com/office/drawing/2014/main" id="{D976D8D6-3BDC-1908-3425-FEE3EEF51A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 lang="fr-FR" sz="2000"/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 lang="fr-F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 lang="fr-FR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 lang="fr-FR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303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9692640" cy="1371600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45E425B-455F-127B-1647-045FD094F15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167493" y="2087561"/>
            <a:ext cx="2693306" cy="3890543"/>
          </a:xfrm>
        </p:spPr>
        <p:txBody>
          <a:bodyPr rtlCol="0">
            <a:noAutofit/>
          </a:bodyPr>
          <a:lstStyle>
            <a:lvl1pPr marL="0" indent="0">
              <a:buNone/>
              <a:defRPr lang="fr-FR" sz="2000">
                <a:latin typeface="+mn-lt"/>
              </a:defRPr>
            </a:lvl1pPr>
            <a:lvl2pPr marL="457200" indent="0">
              <a:buNone/>
              <a:defRPr lang="fr-FR" sz="2000">
                <a:latin typeface="+mn-lt"/>
              </a:defRPr>
            </a:lvl2pPr>
            <a:lvl3pPr marL="914400" indent="0">
              <a:buNone/>
              <a:defRPr lang="fr-FR" sz="2000">
                <a:latin typeface="+mn-lt"/>
              </a:defRPr>
            </a:lvl3pPr>
            <a:lvl4pPr marL="1371600" indent="0">
              <a:buNone/>
              <a:defRPr lang="fr-FR" sz="2000">
                <a:latin typeface="+mn-lt"/>
              </a:defRPr>
            </a:lvl4pPr>
            <a:lvl5pPr marL="1828800" indent="0">
              <a:buNone/>
              <a:defRPr lang="fr-FR" sz="2000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00" y="2087563"/>
            <a:ext cx="6730274" cy="3890543"/>
          </a:xfrm>
        </p:spPr>
        <p:txBody>
          <a:bodyPr rtlCol="0">
            <a:noAutofit/>
          </a:bodyPr>
          <a:lstStyle>
            <a:lvl1pPr marL="0" indent="0">
              <a:buNone/>
              <a:defRPr lang="fr-FR">
                <a:latin typeface="+mn-lt"/>
              </a:defRPr>
            </a:lvl1pPr>
            <a:lvl2pPr marL="457200" indent="0">
              <a:buNone/>
              <a:defRPr lang="fr-FR">
                <a:latin typeface="+mn-lt"/>
              </a:defRPr>
            </a:lvl2pPr>
            <a:lvl3pPr marL="914400" indent="0">
              <a:buNone/>
              <a:defRPr lang="fr-FR">
                <a:latin typeface="+mn-lt"/>
              </a:defRPr>
            </a:lvl3pPr>
            <a:lvl4pPr marL="1371600" indent="0">
              <a:buNone/>
              <a:defRPr lang="fr-FR">
                <a:latin typeface="+mn-lt"/>
              </a:defRPr>
            </a:lvl4pPr>
            <a:lvl5pPr marL="1828800" indent="0">
              <a:buNone/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Cliquez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709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e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>
                <a:latin typeface="+mn-lt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>
                  <a:latin typeface="+mn-lt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rtlCol="0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fr-FR"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lang="fr-FR"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lang="fr-FR"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lang="fr-FR"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lang="fr-FR" sz="2000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 rtlCol="0"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lang="fr-FR" sz="2000">
                <a:solidFill>
                  <a:schemeClr val="tx1"/>
                </a:solidFill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rtlCol="0" anchor="b">
            <a:noAutofit/>
          </a:bodyPr>
          <a:lstStyle>
            <a:lvl1pPr>
              <a:defRPr lang="fr-FR" sz="42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 lang="fr-FR">
                <a:latin typeface="+mn-lt"/>
              </a:defRPr>
            </a:lvl1pPr>
            <a:lvl2pPr marL="457200" indent="0">
              <a:buNone/>
              <a:defRPr lang="fr-FR">
                <a:latin typeface="+mn-lt"/>
              </a:defRPr>
            </a:lvl2pPr>
            <a:lvl3pPr marL="914400" indent="0">
              <a:buNone/>
              <a:defRPr lang="fr-FR">
                <a:latin typeface="+mn-lt"/>
              </a:defRPr>
            </a:lvl3pPr>
            <a:lvl4pPr marL="1371600" indent="0">
              <a:buNone/>
              <a:defRPr lang="fr-FR">
                <a:latin typeface="+mn-lt"/>
              </a:defRPr>
            </a:lvl4pPr>
            <a:lvl5pPr marL="1828800" indent="0">
              <a:buNone/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  <p:sp>
            <p:nvSpPr>
              <p:cNvPr id="16" name="Forme libre 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fr-FR"/>
                </a:defPPr>
              </a:lstStyle>
              <a:p>
                <a:pPr algn="ctr" rtl="0"/>
                <a:endParaRPr lang="fr-FR" dirty="0"/>
              </a:p>
            </p:txBody>
          </p:sp>
        </p:grpSp>
        <p:sp>
          <p:nvSpPr>
            <p:cNvPr id="22" name="Forme libre 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  <p:sp>
          <p:nvSpPr>
            <p:cNvPr id="17" name="Forme libre 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fr-FR"/>
              </a:defPPr>
            </a:lstStyle>
            <a:p>
              <a:pPr algn="ctr" rtl="0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rtlCol="0" anchor="b">
            <a:noAutofit/>
          </a:bodyPr>
          <a:lstStyle>
            <a:lvl1pPr algn="l">
              <a:defRPr lang="fr-FR" sz="6000" b="1">
                <a:latin typeface="+mj-lt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rtlCol="0" anchor="t" anchorCtr="0">
            <a:normAutofit/>
          </a:bodyPr>
          <a:lstStyle>
            <a:lvl1pPr marL="0" indent="0" algn="l">
              <a:buNone/>
              <a:defRPr lang="fr-FR" sz="2800">
                <a:latin typeface="+mn-lt"/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fr-F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/>
              <a:t>08/09/20XX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fr-FR"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71" r:id="rId5"/>
    <p:sldLayoutId id="2147483659" r:id="rId6"/>
    <p:sldLayoutId id="2147483668" r:id="rId7"/>
    <p:sldLayoutId id="2147483669" r:id="rId8"/>
    <p:sldLayoutId id="2147483675" r:id="rId9"/>
    <p:sldLayoutId id="2147483677" r:id="rId10"/>
    <p:sldLayoutId id="2147483676" r:id="rId11"/>
    <p:sldLayoutId id="2147483661" r:id="rId12"/>
    <p:sldLayoutId id="2147483666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fr-F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fr-F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32913"/>
            <a:ext cx="9004029" cy="383013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One use  case of  DATABASE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D356FC3-347F-4175-0A59-9EDBCFE3BCD6}"/>
              </a:ext>
            </a:extLst>
          </p:cNvPr>
          <p:cNvSpPr txBox="1"/>
          <p:nvPr/>
        </p:nvSpPr>
        <p:spPr>
          <a:xfrm>
            <a:off x="6385033" y="5533697"/>
            <a:ext cx="4414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Morgane </a:t>
            </a:r>
            <a:r>
              <a:rPr lang="fr-FR" sz="2800" dirty="0" err="1"/>
              <a:t>Orblin</a:t>
            </a:r>
            <a:r>
              <a:rPr lang="fr-FR" sz="2800" dirty="0"/>
              <a:t> M2 </a:t>
            </a:r>
            <a:r>
              <a:rPr lang="fr-FR" sz="2800" dirty="0" err="1"/>
              <a:t>MITIc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64" y="102021"/>
            <a:ext cx="9779183" cy="1744415"/>
          </a:xfrm>
        </p:spPr>
        <p:txBody>
          <a:bodyPr rtlCol="0" anchor="b">
            <a:normAutofit/>
          </a:bodyPr>
          <a:lstStyle>
            <a:defPPr>
              <a:defRPr lang="fr-FR"/>
            </a:defPPr>
          </a:lstStyle>
          <a:p>
            <a:pPr rtl="0"/>
            <a:r>
              <a:rPr lang="en-GB" noProof="0" dirty="0"/>
              <a:t>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ERP</a:t>
            </a:r>
            <a:r>
              <a:rPr lang="en-GB" noProof="0" dirty="0"/>
              <a:t> </a:t>
            </a:r>
            <a:r>
              <a:rPr lang="en-GB" noProof="0" dirty="0" err="1"/>
              <a:t>odoo</a:t>
            </a:r>
            <a:r>
              <a:rPr lang="en-GB" noProof="0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710CE8-9327-5A44-DD5B-0D13C4DF1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400" y="2017467"/>
            <a:ext cx="6206111" cy="3366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909" y="315798"/>
            <a:ext cx="8207736" cy="488731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en-GB" sz="5700" noProof="0" dirty="0">
                <a:latin typeface="Arial" panose="020B0604020202020204" pitchFamily="34" charset="0"/>
                <a:cs typeface="Arial" panose="020B0604020202020204" pitchFamily="34" charset="0"/>
              </a:rPr>
              <a:t>What type of database</a:t>
            </a:r>
          </a:p>
        </p:txBody>
      </p:sp>
      <p:pic>
        <p:nvPicPr>
          <p:cNvPr id="1026" name="Picture 2" descr="Introduction PostgreSQL | Arbin Instruments">
            <a:extLst>
              <a:ext uri="{FF2B5EF4-FFF2-40B4-BE49-F238E27FC236}">
                <a16:creationId xmlns:a16="http://schemas.microsoft.com/office/drawing/2014/main" id="{DF835B08-40E0-360B-BCD0-FB4FC376C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66" y="1224883"/>
            <a:ext cx="1735443" cy="183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AF6C9654-3631-760C-D92D-0D7934BEC534}"/>
              </a:ext>
            </a:extLst>
          </p:cNvPr>
          <p:cNvSpPr/>
          <p:nvPr/>
        </p:nvSpPr>
        <p:spPr>
          <a:xfrm>
            <a:off x="4260916" y="1765317"/>
            <a:ext cx="3318235" cy="7635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DC448A8-FEE5-8374-B269-358E7BFCD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880" y="423239"/>
            <a:ext cx="18669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6419C725-BADD-3113-E65C-0A3999D6A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5717" y="2659263"/>
            <a:ext cx="2215906" cy="1014312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A323BDEF-065C-8B20-210F-E57CDBD685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911" y="3688932"/>
            <a:ext cx="4137146" cy="946872"/>
          </a:xfrm>
          <a:prstGeom prst="rect">
            <a:avLst/>
          </a:prstGeom>
        </p:spPr>
      </p:pic>
      <p:sp>
        <p:nvSpPr>
          <p:cNvPr id="19" name="Text 8">
            <a:extLst>
              <a:ext uri="{FF2B5EF4-FFF2-40B4-BE49-F238E27FC236}">
                <a16:creationId xmlns:a16="http://schemas.microsoft.com/office/drawing/2014/main" id="{3064CBBC-D427-C1E0-1FFD-12E604FDC139}"/>
              </a:ext>
            </a:extLst>
          </p:cNvPr>
          <p:cNvSpPr/>
          <p:nvPr/>
        </p:nvSpPr>
        <p:spPr>
          <a:xfrm>
            <a:off x="8050501" y="5140963"/>
            <a:ext cx="3626287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GB" sz="130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Extensively used internally in Debian systems</a:t>
            </a:r>
            <a:endParaRPr lang="en-GB" sz="1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A6015046-EF2A-CD8E-1801-1872B5649376}"/>
              </a:ext>
            </a:extLst>
          </p:cNvPr>
          <p:cNvSpPr/>
          <p:nvPr/>
        </p:nvSpPr>
        <p:spPr>
          <a:xfrm>
            <a:off x="7807338" y="4764151"/>
            <a:ext cx="2216348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GB" sz="17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Mastered Technology</a:t>
            </a:r>
            <a:endParaRPr lang="en-GB" sz="17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8992837E-4D5C-89A3-0FE9-7AA433F98AD3}"/>
              </a:ext>
            </a:extLst>
          </p:cNvPr>
          <p:cNvSpPr/>
          <p:nvPr/>
        </p:nvSpPr>
        <p:spPr>
          <a:xfrm>
            <a:off x="6023246" y="2916890"/>
            <a:ext cx="2216348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GB" sz="17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Enhanced Security</a:t>
            </a:r>
            <a:endParaRPr lang="en-GB" sz="17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35407710-C6D0-779E-C3D0-A85CA17C894A}"/>
              </a:ext>
            </a:extLst>
          </p:cNvPr>
          <p:cNvSpPr/>
          <p:nvPr/>
        </p:nvSpPr>
        <p:spPr>
          <a:xfrm>
            <a:off x="6091623" y="3193948"/>
            <a:ext cx="5106591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GB" sz="130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Advanced security features including role-based access control</a:t>
            </a:r>
            <a:endParaRPr lang="en-GB" sz="1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F236A3DF-3795-13EC-ECB2-BF0A3D6C89EA}"/>
              </a:ext>
            </a:extLst>
          </p:cNvPr>
          <p:cNvSpPr/>
          <p:nvPr/>
        </p:nvSpPr>
        <p:spPr>
          <a:xfrm>
            <a:off x="6080838" y="3650716"/>
            <a:ext cx="6111162" cy="45719"/>
          </a:xfrm>
          <a:prstGeom prst="roundRect">
            <a:avLst>
              <a:gd name="adj" fmla="val 62052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5" descr="preencoded.png">
            <a:extLst>
              <a:ext uri="{FF2B5EF4-FFF2-40B4-BE49-F238E27FC236}">
                <a16:creationId xmlns:a16="http://schemas.microsoft.com/office/drawing/2014/main" id="{A8F44C8F-C19B-899C-3842-EDBF8E3E46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5422" y="4651160"/>
            <a:ext cx="6081183" cy="927870"/>
          </a:xfrm>
          <a:prstGeom prst="rect">
            <a:avLst/>
          </a:prstGeom>
        </p:spPr>
      </p:pic>
      <p:pic>
        <p:nvPicPr>
          <p:cNvPr id="25" name="Image 6" descr="preencoded.png">
            <a:extLst>
              <a:ext uri="{FF2B5EF4-FFF2-40B4-BE49-F238E27FC236}">
                <a16:creationId xmlns:a16="http://schemas.microsoft.com/office/drawing/2014/main" id="{B1AE4722-02F8-18A4-593C-A00DE9D4DC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2353" y="4966683"/>
            <a:ext cx="237411" cy="296823"/>
          </a:xfrm>
          <a:prstGeom prst="rect">
            <a:avLst/>
          </a:prstGeom>
        </p:spPr>
      </p:pic>
      <p:pic>
        <p:nvPicPr>
          <p:cNvPr id="26" name="Image 4" descr="preencoded.png">
            <a:extLst>
              <a:ext uri="{FF2B5EF4-FFF2-40B4-BE49-F238E27FC236}">
                <a16:creationId xmlns:a16="http://schemas.microsoft.com/office/drawing/2014/main" id="{0F12BC31-588E-52EE-E84B-A13C643176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1778" y="4020042"/>
            <a:ext cx="237411" cy="296823"/>
          </a:xfrm>
          <a:prstGeom prst="rect">
            <a:avLst/>
          </a:prstGeom>
        </p:spPr>
      </p:pic>
      <p:sp>
        <p:nvSpPr>
          <p:cNvPr id="27" name="Shape 3">
            <a:extLst>
              <a:ext uri="{FF2B5EF4-FFF2-40B4-BE49-F238E27FC236}">
                <a16:creationId xmlns:a16="http://schemas.microsoft.com/office/drawing/2014/main" id="{7FF26E0C-C068-444B-1183-DB750125D103}"/>
              </a:ext>
            </a:extLst>
          </p:cNvPr>
          <p:cNvSpPr/>
          <p:nvPr/>
        </p:nvSpPr>
        <p:spPr>
          <a:xfrm>
            <a:off x="7059057" y="4597763"/>
            <a:ext cx="5025851" cy="45719"/>
          </a:xfrm>
          <a:prstGeom prst="roundRect">
            <a:avLst>
              <a:gd name="adj" fmla="val 620520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420D47A2-A013-E6A9-0E52-1F420A690B05}"/>
              </a:ext>
            </a:extLst>
          </p:cNvPr>
          <p:cNvSpPr/>
          <p:nvPr/>
        </p:nvSpPr>
        <p:spPr>
          <a:xfrm>
            <a:off x="6798746" y="3774324"/>
            <a:ext cx="2337673" cy="277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GB" sz="17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Validated Performance</a:t>
            </a:r>
            <a:endParaRPr lang="en-GB" sz="17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EFD01534-077B-3949-FE39-39F96B3F4C15}"/>
              </a:ext>
            </a:extLst>
          </p:cNvPr>
          <p:cNvSpPr/>
          <p:nvPr/>
        </p:nvSpPr>
        <p:spPr>
          <a:xfrm>
            <a:off x="6989244" y="4095276"/>
            <a:ext cx="3497580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GB" sz="130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Proven reliability in enterprise environments</a:t>
            </a:r>
            <a:endParaRPr lang="en-GB" sz="1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C6DF491D-78EE-6E6B-9E2E-9287378DDE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1778" y="3081475"/>
            <a:ext cx="318968" cy="39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008" y="149190"/>
            <a:ext cx="10404696" cy="946928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Characteristics of the data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355" y="4151452"/>
            <a:ext cx="3320142" cy="50746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Structured data </a:t>
            </a:r>
          </a:p>
        </p:txBody>
      </p:sp>
      <p:pic>
        <p:nvPicPr>
          <p:cNvPr id="2050" name="Picture 2" descr="Tableau de base de données - Icônes ...">
            <a:extLst>
              <a:ext uri="{FF2B5EF4-FFF2-40B4-BE49-F238E27FC236}">
                <a16:creationId xmlns:a16="http://schemas.microsoft.com/office/drawing/2014/main" id="{D3CCB29A-DD6D-B414-6044-918F94D59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9" y="1965106"/>
            <a:ext cx="1648736" cy="164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ain Icon&quot; - Images et vidéos libres ...">
            <a:extLst>
              <a:ext uri="{FF2B5EF4-FFF2-40B4-BE49-F238E27FC236}">
                <a16:creationId xmlns:a16="http://schemas.microsoft.com/office/drawing/2014/main" id="{CEC1D9BE-B7D4-A16B-0F33-EE15277E4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120" y="2191040"/>
            <a:ext cx="1371599" cy="83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DA635CDB-8CBB-B13E-B66B-978B8F5A66C9}"/>
              </a:ext>
            </a:extLst>
          </p:cNvPr>
          <p:cNvSpPr txBox="1">
            <a:spLocks/>
          </p:cNvSpPr>
          <p:nvPr/>
        </p:nvSpPr>
        <p:spPr>
          <a:xfrm>
            <a:off x="3079250" y="4119399"/>
            <a:ext cx="1806828" cy="5074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fr-F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Server Cluster</a:t>
            </a:r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Disquette - Icônes ordinateur gratuites">
            <a:extLst>
              <a:ext uri="{FF2B5EF4-FFF2-40B4-BE49-F238E27FC236}">
                <a16:creationId xmlns:a16="http://schemas.microsoft.com/office/drawing/2014/main" id="{4D18A99F-2054-8DB4-4609-E8CB161DE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75" y="2428026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4528E2A1-E035-AA5C-7164-F627F1A99F04}"/>
              </a:ext>
            </a:extLst>
          </p:cNvPr>
          <p:cNvSpPr txBox="1">
            <a:spLocks/>
          </p:cNvSpPr>
          <p:nvPr/>
        </p:nvSpPr>
        <p:spPr>
          <a:xfrm>
            <a:off x="5621506" y="4119399"/>
            <a:ext cx="1806828" cy="5074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fr-F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Volume 100 </a:t>
            </a:r>
            <a:r>
              <a:rPr lang="en-GB" noProof="0" dirty="0" err="1">
                <a:latin typeface="Arial" panose="020B0604020202020204" pitchFamily="34" charset="0"/>
                <a:cs typeface="Arial" panose="020B0604020202020204" pitchFamily="34" charset="0"/>
              </a:rPr>
              <a:t>gb</a:t>
            </a:r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B59501-0D51-02CD-7492-74165D21A2A9}"/>
              </a:ext>
            </a:extLst>
          </p:cNvPr>
          <p:cNvSpPr txBox="1"/>
          <p:nvPr/>
        </p:nvSpPr>
        <p:spPr>
          <a:xfrm>
            <a:off x="8521902" y="4026694"/>
            <a:ext cx="30998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 are inserted manually (orders, events, items) without needing rapid or frequent insertions.</a:t>
            </a:r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6" name="Picture 8" descr="Timer Icon Vector Art, Icons, and ...">
            <a:extLst>
              <a:ext uri="{FF2B5EF4-FFF2-40B4-BE49-F238E27FC236}">
                <a16:creationId xmlns:a16="http://schemas.microsoft.com/office/drawing/2014/main" id="{8F4FA2E7-0833-BDB8-6261-8FD34C67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645" y="1969266"/>
            <a:ext cx="1459734" cy="145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909" y="315798"/>
            <a:ext cx="8207736" cy="488731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en-GB" sz="5700" noProof="0" dirty="0">
                <a:latin typeface="Arial" panose="020B0604020202020204" pitchFamily="34" charset="0"/>
                <a:cs typeface="Arial" panose="020B0604020202020204" pitchFamily="34" charset="0"/>
              </a:rPr>
              <a:t>What type of database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E94C97-7E90-4924-A72D-17F472F3A56E}"/>
              </a:ext>
            </a:extLst>
          </p:cNvPr>
          <p:cNvSpPr txBox="1"/>
          <p:nvPr/>
        </p:nvSpPr>
        <p:spPr>
          <a:xfrm>
            <a:off x="920469" y="2528751"/>
            <a:ext cx="52537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436" indent="0" rtl="0">
              <a:buNone/>
            </a:pPr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Single line reads</a:t>
            </a:r>
          </a:p>
          <a:p>
            <a:pPr rtl="0"/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Low volume per request</a:t>
            </a:r>
          </a:p>
          <a:p>
            <a:pPr rtl="0"/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🔄 Simple CRUD operations</a:t>
            </a:r>
          </a:p>
          <a:p>
            <a:pPr rtl="0"/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❌ No mass processing</a:t>
            </a: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B11BA319-439E-9F1F-7171-8E417EBA6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34" y="2061446"/>
            <a:ext cx="267891" cy="334923"/>
          </a:xfrm>
          <a:prstGeom prst="rect">
            <a:avLst/>
          </a:prstGeom>
        </p:spPr>
      </p:pic>
      <p:sp>
        <p:nvSpPr>
          <p:cNvPr id="9" name="Text 2">
            <a:extLst>
              <a:ext uri="{FF2B5EF4-FFF2-40B4-BE49-F238E27FC236}">
                <a16:creationId xmlns:a16="http://schemas.microsoft.com/office/drawing/2014/main" id="{393D54F4-BA2D-328E-CF0D-8CC038B60F16}"/>
              </a:ext>
            </a:extLst>
          </p:cNvPr>
          <p:cNvSpPr/>
          <p:nvPr/>
        </p:nvSpPr>
        <p:spPr>
          <a:xfrm>
            <a:off x="920469" y="2007171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Type of request :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87D23B3-3ACD-6873-B0EA-7E2B3C996FD2}"/>
              </a:ext>
            </a:extLst>
          </p:cNvPr>
          <p:cNvSpPr/>
          <p:nvPr/>
        </p:nvSpPr>
        <p:spPr>
          <a:xfrm>
            <a:off x="7352630" y="2001843"/>
            <a:ext cx="357878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Consistency Requirements:</a:t>
            </a:r>
            <a:endParaRPr lang="en-GB" sz="2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0B5CF4FC-DC70-6EB3-F0D7-52E053199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94" y="1934454"/>
            <a:ext cx="323136" cy="4039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1FF0457-A8F8-9EA6-2982-40A21D9A15C5}"/>
              </a:ext>
            </a:extLst>
          </p:cNvPr>
          <p:cNvSpPr txBox="1"/>
          <p:nvPr/>
        </p:nvSpPr>
        <p:spPr>
          <a:xfrm>
            <a:off x="6811718" y="2625635"/>
            <a:ext cx="6103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Total consistency required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b="0" i="0" noProof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🚫 No tolerance for mismatch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🛡️  Strict referential integrity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✅  Real-time constraint validation</a:t>
            </a:r>
          </a:p>
        </p:txBody>
      </p:sp>
    </p:spTree>
    <p:extLst>
      <p:ext uri="{BB962C8B-B14F-4D97-AF65-F5344CB8AC3E}">
        <p14:creationId xmlns:p14="http://schemas.microsoft.com/office/powerpoint/2010/main" val="669801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580A9E11-978D-B3B8-FE9E-8B963FD92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31" y="763652"/>
            <a:ext cx="2152055" cy="1110734"/>
          </a:xfrm>
          <a:prstGeom prst="rect">
            <a:avLst/>
          </a:prstGeom>
        </p:spPr>
      </p:pic>
      <p:pic>
        <p:nvPicPr>
          <p:cNvPr id="5" name="Image 3" descr="preencoded.png">
            <a:extLst>
              <a:ext uri="{FF2B5EF4-FFF2-40B4-BE49-F238E27FC236}">
                <a16:creationId xmlns:a16="http://schemas.microsoft.com/office/drawing/2014/main" id="{A544D2B7-2D80-2EBC-B7CB-D631D5008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003" y="1845595"/>
            <a:ext cx="4304109" cy="1110734"/>
          </a:xfrm>
          <a:prstGeom prst="rect">
            <a:avLst/>
          </a:prstGeom>
        </p:spPr>
      </p:pic>
      <p:pic>
        <p:nvPicPr>
          <p:cNvPr id="6" name="Image 5" descr="preencoded.png">
            <a:extLst>
              <a:ext uri="{FF2B5EF4-FFF2-40B4-BE49-F238E27FC236}">
                <a16:creationId xmlns:a16="http://schemas.microsoft.com/office/drawing/2014/main" id="{7E7BC818-A916-3B86-656A-973493430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975" y="2956329"/>
            <a:ext cx="6456164" cy="1110734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1497037C-1E6B-B112-8F31-A63D652D500F}"/>
              </a:ext>
            </a:extLst>
          </p:cNvPr>
          <p:cNvSpPr/>
          <p:nvPr/>
        </p:nvSpPr>
        <p:spPr>
          <a:xfrm>
            <a:off x="5454086" y="1854137"/>
            <a:ext cx="6456164" cy="45719"/>
          </a:xfrm>
          <a:prstGeom prst="roundRect">
            <a:avLst>
              <a:gd name="adj" fmla="val 708465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8D6A46ED-BAF3-F561-6C73-8415B7551A60}"/>
              </a:ext>
            </a:extLst>
          </p:cNvPr>
          <p:cNvSpPr/>
          <p:nvPr/>
        </p:nvSpPr>
        <p:spPr>
          <a:xfrm>
            <a:off x="6530112" y="2942011"/>
            <a:ext cx="5380139" cy="45719"/>
          </a:xfrm>
          <a:prstGeom prst="roundRect">
            <a:avLst>
              <a:gd name="adj" fmla="val 708465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2FA1C4E8-9130-19E9-FC2E-68D94198E554}"/>
              </a:ext>
            </a:extLst>
          </p:cNvPr>
          <p:cNvSpPr/>
          <p:nvPr/>
        </p:nvSpPr>
        <p:spPr>
          <a:xfrm>
            <a:off x="5112773" y="775853"/>
            <a:ext cx="2166818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GB" sz="1850" noProof="0" dirty="0">
                <a:solidFill>
                  <a:srgbClr val="404155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Transactions ACID</a:t>
            </a:r>
            <a:endParaRPr lang="en-GB" sz="18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797A56E5-0443-CF63-ACBC-A7CC5536788B}"/>
              </a:ext>
            </a:extLst>
          </p:cNvPr>
          <p:cNvSpPr/>
          <p:nvPr/>
        </p:nvSpPr>
        <p:spPr>
          <a:xfrm>
            <a:off x="5654507" y="1228700"/>
            <a:ext cx="2166818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GB" sz="150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Yes necessary</a:t>
            </a:r>
            <a:endParaRPr lang="en-GB" sz="15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6B69A872-F605-4192-23D1-66332D98ABB8}"/>
              </a:ext>
            </a:extLst>
          </p:cNvPr>
          <p:cNvSpPr/>
          <p:nvPr/>
        </p:nvSpPr>
        <p:spPr>
          <a:xfrm>
            <a:off x="6160573" y="2018639"/>
            <a:ext cx="2409944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GB" sz="1850" noProof="0" dirty="0">
                <a:solidFill>
                  <a:srgbClr val="404155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Associated risks</a:t>
            </a:r>
            <a:endParaRPr lang="en-GB" sz="18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41818199-F7C4-7603-2FEE-9544ED987042}"/>
              </a:ext>
            </a:extLst>
          </p:cNvPr>
          <p:cNvSpPr/>
          <p:nvPr/>
        </p:nvSpPr>
        <p:spPr>
          <a:xfrm>
            <a:off x="6178619" y="2391994"/>
            <a:ext cx="328541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GB" sz="150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     without proper transaction support</a:t>
            </a:r>
            <a:endParaRPr lang="en-GB" sz="15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36A9BB16-7542-8B07-75E5-A28B8F4679DE}"/>
              </a:ext>
            </a:extLst>
          </p:cNvPr>
          <p:cNvSpPr/>
          <p:nvPr/>
        </p:nvSpPr>
        <p:spPr>
          <a:xfrm>
            <a:off x="7438649" y="3127772"/>
            <a:ext cx="2263735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GB" sz="1850" noProof="0" dirty="0">
                <a:solidFill>
                  <a:srgbClr val="404155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Potential issues</a:t>
            </a:r>
            <a:endParaRPr lang="en-GB" sz="18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77F04E7F-F6D3-E485-EFDB-4A322C6794BD}"/>
              </a:ext>
            </a:extLst>
          </p:cNvPr>
          <p:cNvSpPr/>
          <p:nvPr/>
        </p:nvSpPr>
        <p:spPr>
          <a:xfrm>
            <a:off x="7550300" y="3593845"/>
            <a:ext cx="2263735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GB" sz="150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Critical business impacts</a:t>
            </a:r>
            <a:endParaRPr lang="en-GB" sz="15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9C5AED-6F06-5184-E66D-69F1122138FD}"/>
              </a:ext>
            </a:extLst>
          </p:cNvPr>
          <p:cNvSpPr txBox="1"/>
          <p:nvPr/>
        </p:nvSpPr>
        <p:spPr>
          <a:xfrm>
            <a:off x="1411183" y="4223010"/>
            <a:ext cx="57418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Loss of data integrity.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Production errors.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Loss of accounting traceability for accounts and their transparency</a:t>
            </a:r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104993B5-1ADA-4853-29DA-55097406EC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3303" y="688154"/>
            <a:ext cx="419470" cy="419470"/>
          </a:xfrm>
          <a:prstGeom prst="rect">
            <a:avLst/>
          </a:prstGeom>
        </p:spPr>
      </p:pic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5DB06D54-E7DD-A3A5-F76C-9310EC326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2504" y="1284628"/>
            <a:ext cx="271105" cy="338852"/>
          </a:xfrm>
          <a:prstGeom prst="rect">
            <a:avLst/>
          </a:prstGeom>
        </p:spPr>
      </p:pic>
      <p:pic>
        <p:nvPicPr>
          <p:cNvPr id="18" name="Image 4" descr="preencoded.png">
            <a:extLst>
              <a:ext uri="{FF2B5EF4-FFF2-40B4-BE49-F238E27FC236}">
                <a16:creationId xmlns:a16="http://schemas.microsoft.com/office/drawing/2014/main" id="{5E7ECF64-4486-41D8-66D4-A05D2B6BE4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0168" y="2222568"/>
            <a:ext cx="271105" cy="338852"/>
          </a:xfrm>
          <a:prstGeom prst="rect">
            <a:avLst/>
          </a:prstGeom>
        </p:spPr>
      </p:pic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FCF002A8-6CE8-3659-D81D-5B10198FC1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3207" y="3429000"/>
            <a:ext cx="271105" cy="33885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41C89F-FD2D-9FAB-F28F-CD2BFF8CF807}"/>
              </a:ext>
            </a:extLst>
          </p:cNvPr>
          <p:cNvSpPr txBox="1"/>
          <p:nvPr/>
        </p:nvSpPr>
        <p:spPr>
          <a:xfrm>
            <a:off x="3048000" y="-5677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kern="1200" noProof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Transaction support</a:t>
            </a:r>
            <a:endParaRPr lang="en-GB" sz="3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82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EDF9E134-98AA-3ECE-E40A-180C85AC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816" y="438346"/>
            <a:ext cx="4436666" cy="217109"/>
          </a:xfrm>
        </p:spPr>
        <p:txBody>
          <a:bodyPr rtlCol="0" anchor="b">
            <a:normAutofit fontScale="90000"/>
          </a:bodyPr>
          <a:lstStyle>
            <a:defPPr>
              <a:defRPr lang="fr-FR"/>
            </a:defPPr>
          </a:lstStyle>
          <a:p>
            <a:pPr rtl="0"/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Fault tolerance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A34351-9D9C-8C32-5CC0-3F19A1CAC0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951841" y="1423678"/>
            <a:ext cx="4729337" cy="632550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indent="0" rtl="0">
              <a:buNone/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Low (24 hours maximum).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371ADB-53A1-2DB2-C08D-7EFE4E77B200}"/>
              </a:ext>
            </a:extLst>
          </p:cNvPr>
          <p:cNvSpPr txBox="1"/>
          <p:nvPr/>
        </p:nvSpPr>
        <p:spPr>
          <a:xfrm>
            <a:off x="2951841" y="872567"/>
            <a:ext cx="257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Tolerance level</a:t>
            </a:r>
          </a:p>
        </p:txBody>
      </p:sp>
      <p:sp>
        <p:nvSpPr>
          <p:cNvPr id="2" name="Shape 1">
            <a:extLst>
              <a:ext uri="{FF2B5EF4-FFF2-40B4-BE49-F238E27FC236}">
                <a16:creationId xmlns:a16="http://schemas.microsoft.com/office/drawing/2014/main" id="{F1BA6C44-BD34-1F4F-F572-9A8E15CD32F5}"/>
              </a:ext>
            </a:extLst>
          </p:cNvPr>
          <p:cNvSpPr/>
          <p:nvPr/>
        </p:nvSpPr>
        <p:spPr>
          <a:xfrm>
            <a:off x="460411" y="811550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354CD401-744D-FAA5-045B-45B5E92A68C7}"/>
              </a:ext>
            </a:extLst>
          </p:cNvPr>
          <p:cNvSpPr/>
          <p:nvPr/>
        </p:nvSpPr>
        <p:spPr>
          <a:xfrm>
            <a:off x="460411" y="2141583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451F6E57-DE65-BE14-D288-5687EFC1C062}"/>
              </a:ext>
            </a:extLst>
          </p:cNvPr>
          <p:cNvSpPr/>
          <p:nvPr/>
        </p:nvSpPr>
        <p:spPr>
          <a:xfrm>
            <a:off x="460411" y="347161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463FB8E-6819-67D8-1C97-CFE46F06E8B1}"/>
              </a:ext>
            </a:extLst>
          </p:cNvPr>
          <p:cNvSpPr/>
          <p:nvPr/>
        </p:nvSpPr>
        <p:spPr>
          <a:xfrm>
            <a:off x="5028942" y="2249221"/>
            <a:ext cx="26522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GB" sz="2200" noProof="0" dirty="0">
                <a:solidFill>
                  <a:srgbClr val="404155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Recovery options</a:t>
            </a:r>
            <a:endParaRPr lang="en-GB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09B2B55-A015-5FE7-6E7F-CBDEA3D21675}"/>
              </a:ext>
            </a:extLst>
          </p:cNvPr>
          <p:cNvSpPr/>
          <p:nvPr/>
        </p:nvSpPr>
        <p:spPr>
          <a:xfrm>
            <a:off x="5028942" y="2915720"/>
            <a:ext cx="26522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irmala Text" panose="020B0502040204020203" pitchFamily="34" charset="0"/>
                <a:cs typeface="Arial" panose="020B0604020202020204" pitchFamily="34" charset="0"/>
              </a:rPr>
              <a:t>Return to paper possible</a:t>
            </a:r>
            <a:endParaRPr lang="en-GB" sz="1750" noProof="0" dirty="0">
              <a:latin typeface="Arial" panose="020B0604020202020204" pitchFamily="34" charset="0"/>
              <a:ea typeface="Nirmala Tex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54D9E8C7-3F41-1313-87F1-DF94FAA39EE2}"/>
              </a:ext>
            </a:extLst>
          </p:cNvPr>
          <p:cNvSpPr/>
          <p:nvPr/>
        </p:nvSpPr>
        <p:spPr>
          <a:xfrm>
            <a:off x="7308964" y="3583057"/>
            <a:ext cx="22812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GB" sz="2200" noProof="0" dirty="0">
                <a:solidFill>
                  <a:srgbClr val="404155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Backup strategy</a:t>
            </a:r>
            <a:endParaRPr lang="en-GB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A88369E7-0D5C-FA4C-65FF-D1EDEC048FE6}"/>
              </a:ext>
            </a:extLst>
          </p:cNvPr>
          <p:cNvSpPr/>
          <p:nvPr/>
        </p:nvSpPr>
        <p:spPr>
          <a:xfrm>
            <a:off x="7308964" y="4039317"/>
            <a:ext cx="2281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Daily back-ups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0CB2DA3D-914F-56D0-AC4D-A82A97C0C421}"/>
              </a:ext>
            </a:extLst>
          </p:cNvPr>
          <p:cNvSpPr/>
          <p:nvPr/>
        </p:nvSpPr>
        <p:spPr>
          <a:xfrm>
            <a:off x="787553" y="4934660"/>
            <a:ext cx="550615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No critical losses when  proper backup procedures </a:t>
            </a:r>
            <a:r>
              <a:rPr lang="en-GB" sz="175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are applied</a:t>
            </a: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.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5DDFBFFC-D3C9-2205-A882-390475B42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473" y="1305815"/>
            <a:ext cx="318968" cy="398621"/>
          </a:xfrm>
          <a:prstGeom prst="rect">
            <a:avLst/>
          </a:prstGeom>
        </p:spPr>
      </p:pic>
      <p:pic>
        <p:nvPicPr>
          <p:cNvPr id="16" name="Image 1" descr="preencoded.png">
            <a:extLst>
              <a:ext uri="{FF2B5EF4-FFF2-40B4-BE49-F238E27FC236}">
                <a16:creationId xmlns:a16="http://schemas.microsoft.com/office/drawing/2014/main" id="{9B1C28E0-B05C-AA78-DD8C-47A8252BB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596" y="2698550"/>
            <a:ext cx="318968" cy="398621"/>
          </a:xfrm>
          <a:prstGeom prst="rect">
            <a:avLst/>
          </a:prstGeom>
        </p:spPr>
      </p:pic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8D143B1A-B715-6358-5210-218A87E19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357" y="3925779"/>
            <a:ext cx="318968" cy="39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4CFB73D-B7C9-A177-04F3-E48E841A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052" y="78488"/>
            <a:ext cx="9601200" cy="719151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fr-FR"/>
            </a:defPPr>
          </a:lstStyle>
          <a:p>
            <a:r>
              <a:rPr lang="en-GB" b="1" kern="1200" noProof="0" dirty="0">
                <a:latin typeface="Arial" panose="020B0604020202020204" pitchFamily="34" charset="0"/>
                <a:cs typeface="Arial" panose="020B0604020202020204" pitchFamily="34" charset="0"/>
              </a:rPr>
              <a:t>Reading Pattern vs. Writing Pattern</a:t>
            </a: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CD16E039-CE00-BA61-1834-327F1E794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43" y="893670"/>
            <a:ext cx="4564975" cy="4564975"/>
          </a:xfrm>
          <a:prstGeom prst="rect">
            <a:avLst/>
          </a:prstGeom>
        </p:spPr>
      </p:pic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9D02886C-578E-B7CA-16B2-3738E79B4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921" y="1656742"/>
            <a:ext cx="339328" cy="424220"/>
          </a:xfrm>
          <a:prstGeom prst="rect">
            <a:avLst/>
          </a:prstGeom>
        </p:spPr>
      </p:pic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40B4E0BD-1086-9056-083A-AAD62C08B5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43" y="893670"/>
            <a:ext cx="4564975" cy="4564975"/>
          </a:xfrm>
          <a:prstGeom prst="rect">
            <a:avLst/>
          </a:prstGeom>
        </p:spPr>
      </p:pic>
      <p:pic>
        <p:nvPicPr>
          <p:cNvPr id="13" name="Image 3" descr="preencoded.png">
            <a:extLst>
              <a:ext uri="{FF2B5EF4-FFF2-40B4-BE49-F238E27FC236}">
                <a16:creationId xmlns:a16="http://schemas.microsoft.com/office/drawing/2014/main" id="{2229C682-6BFB-446F-2B14-FDCB455BAD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1794" y="2045243"/>
            <a:ext cx="339328" cy="424220"/>
          </a:xfrm>
          <a:prstGeom prst="rect">
            <a:avLst/>
          </a:prstGeom>
        </p:spPr>
      </p:pic>
      <p:pic>
        <p:nvPicPr>
          <p:cNvPr id="15" name="Image 4" descr="preencoded.png">
            <a:extLst>
              <a:ext uri="{FF2B5EF4-FFF2-40B4-BE49-F238E27FC236}">
                <a16:creationId xmlns:a16="http://schemas.microsoft.com/office/drawing/2014/main" id="{3E30045F-2F0D-2F30-F40D-0F1E6EE277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1843" y="893670"/>
            <a:ext cx="4564975" cy="4564975"/>
          </a:xfrm>
          <a:prstGeom prst="rect">
            <a:avLst/>
          </a:prstGeom>
        </p:spPr>
      </p:pic>
      <p:pic>
        <p:nvPicPr>
          <p:cNvPr id="16" name="Image 5" descr="preencoded.png">
            <a:extLst>
              <a:ext uri="{FF2B5EF4-FFF2-40B4-BE49-F238E27FC236}">
                <a16:creationId xmlns:a16="http://schemas.microsoft.com/office/drawing/2014/main" id="{506D48DC-F2AC-C24F-89E5-B2A05D436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3293" y="4271116"/>
            <a:ext cx="339328" cy="424220"/>
          </a:xfrm>
          <a:prstGeom prst="rect">
            <a:avLst/>
          </a:prstGeom>
        </p:spPr>
      </p:pic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5E15D3A1-79C4-0B47-7D3D-07C6E1BB79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1843" y="901787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>
            <a:extLst>
              <a:ext uri="{FF2B5EF4-FFF2-40B4-BE49-F238E27FC236}">
                <a16:creationId xmlns:a16="http://schemas.microsoft.com/office/drawing/2014/main" id="{E562D7BA-F97E-6910-251E-189FE2D564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7420" y="3882615"/>
            <a:ext cx="339328" cy="424220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284C0225-7C44-A07C-DA23-E455B69DEA72}"/>
              </a:ext>
            </a:extLst>
          </p:cNvPr>
          <p:cNvSpPr/>
          <p:nvPr/>
        </p:nvSpPr>
        <p:spPr>
          <a:xfrm>
            <a:off x="417227" y="1343841"/>
            <a:ext cx="2933581" cy="366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GB" sz="23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Stable Data Model</a:t>
            </a:r>
            <a:endParaRPr lang="en-GB" sz="2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859A77FB-CB35-5824-3EDA-07E461769F0E}"/>
              </a:ext>
            </a:extLst>
          </p:cNvPr>
          <p:cNvSpPr/>
          <p:nvPr/>
        </p:nvSpPr>
        <p:spPr>
          <a:xfrm>
            <a:off x="764745" y="1806585"/>
            <a:ext cx="2959047" cy="662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GB" sz="175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Well-defined schema with </a:t>
            </a:r>
            <a:r>
              <a:rPr lang="en-GB" sz="175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no </a:t>
            </a:r>
            <a:r>
              <a:rPr lang="en-GB" sz="175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frequent structural changes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938AE5C5-1623-61A0-BA57-D1A890302F1E}"/>
              </a:ext>
            </a:extLst>
          </p:cNvPr>
          <p:cNvSpPr/>
          <p:nvPr/>
        </p:nvSpPr>
        <p:spPr>
          <a:xfrm>
            <a:off x="342954" y="3429000"/>
            <a:ext cx="2933581" cy="366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GB" sz="23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Query Optimization</a:t>
            </a:r>
            <a:endParaRPr lang="en-GB" sz="2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B787365A-3F0B-FF41-004A-4F31ACCE3C92}"/>
              </a:ext>
            </a:extLst>
          </p:cNvPr>
          <p:cNvSpPr/>
          <p:nvPr/>
        </p:nvSpPr>
        <p:spPr>
          <a:xfrm>
            <a:off x="500566" y="4040972"/>
            <a:ext cx="2933581" cy="715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GB" sz="175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Standard indexing are adequate  for performance needs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456C9555-46D7-7B9A-3B62-7299EE4054B8}"/>
              </a:ext>
            </a:extLst>
          </p:cNvPr>
          <p:cNvSpPr/>
          <p:nvPr/>
        </p:nvSpPr>
        <p:spPr>
          <a:xfrm>
            <a:off x="7987152" y="1543317"/>
            <a:ext cx="2933581" cy="366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23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Read Operations</a:t>
            </a:r>
            <a:endParaRPr lang="en-GB" sz="2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98E4F30C-236D-00A9-843B-951C9072217B}"/>
              </a:ext>
            </a:extLst>
          </p:cNvPr>
          <p:cNvSpPr/>
          <p:nvPr/>
        </p:nvSpPr>
        <p:spPr>
          <a:xfrm>
            <a:off x="8234805" y="2151589"/>
            <a:ext cx="3911322" cy="715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GB" sz="175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Primarily single-record lookups with moderate complexity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E448755F-127B-3B1C-2334-4EC26B3A746A}"/>
              </a:ext>
            </a:extLst>
          </p:cNvPr>
          <p:cNvSpPr/>
          <p:nvPr/>
        </p:nvSpPr>
        <p:spPr>
          <a:xfrm>
            <a:off x="8274514" y="3612356"/>
            <a:ext cx="2933581" cy="366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2300" b="1" noProof="0" dirty="0">
                <a:solidFill>
                  <a:srgbClr val="272525"/>
                </a:solidFill>
                <a:latin typeface="Arial" panose="020B0604020202020204" pitchFamily="34" charset="0"/>
                <a:ea typeface="Petrona Bold" pitchFamily="34" charset="-122"/>
                <a:cs typeface="Arial" panose="020B0604020202020204" pitchFamily="34" charset="0"/>
              </a:rPr>
              <a:t>Write Operations</a:t>
            </a:r>
            <a:endParaRPr lang="en-GB" sz="2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D19DF8C6-B4DD-FE75-CDF1-5B15A7AF3295}"/>
              </a:ext>
            </a:extLst>
          </p:cNvPr>
          <p:cNvSpPr/>
          <p:nvPr/>
        </p:nvSpPr>
        <p:spPr>
          <a:xfrm>
            <a:off x="8234805" y="4232882"/>
            <a:ext cx="3911322" cy="715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GB" sz="1750" noProof="0" dirty="0">
                <a:solidFill>
                  <a:srgbClr val="27252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Manual data entered with predictable transaction patterns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25F86CF1-7518-096F-2D81-2FDC12A7060A}"/>
              </a:ext>
            </a:extLst>
          </p:cNvPr>
          <p:cNvSpPr/>
          <p:nvPr/>
        </p:nvSpPr>
        <p:spPr>
          <a:xfrm>
            <a:off x="774357" y="5554555"/>
            <a:ext cx="64645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The data model is well-defined and stable, meaning it does not change frequently. This allows an easier management and  better performance of requests.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102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EF58C-138C-55F4-DA77-4C3F06C8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457200"/>
            <a:ext cx="9692640" cy="1371600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fr-FR"/>
            </a:defPPr>
          </a:lstStyle>
          <a:p>
            <a:pPr algn="ctr"/>
            <a:r>
              <a:rPr lang="en-GB" b="1" kern="1200" noProof="0" dirty="0">
                <a:latin typeface="Arial" panose="020B0604020202020204" pitchFamily="34" charset="0"/>
                <a:cs typeface="Arial" panose="020B0604020202020204" pitchFamily="34" charset="0"/>
              </a:rPr>
              <a:t>Type of work </a:t>
            </a:r>
          </a:p>
        </p:txBody>
      </p:sp>
      <p:graphicFrame>
        <p:nvGraphicFramePr>
          <p:cNvPr id="9" name="Espace réservé du contenu 2">
            <a:extLst>
              <a:ext uri="{FF2B5EF4-FFF2-40B4-BE49-F238E27FC236}">
                <a16:creationId xmlns:a16="http://schemas.microsoft.com/office/drawing/2014/main" id="{5522C836-36F5-9769-D62A-646D93BAE8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75134"/>
              </p:ext>
            </p:extLst>
          </p:nvPr>
        </p:nvGraphicFramePr>
        <p:xfrm>
          <a:off x="5160067" y="2223775"/>
          <a:ext cx="6730274" cy="3890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Espace réservé du contenu 2">
            <a:extLst>
              <a:ext uri="{FF2B5EF4-FFF2-40B4-BE49-F238E27FC236}">
                <a16:creationId xmlns:a16="http://schemas.microsoft.com/office/drawing/2014/main" id="{C3C82BB6-C5B7-85FF-7317-B88D64475F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142346"/>
              </p:ext>
            </p:extLst>
          </p:nvPr>
        </p:nvGraphicFramePr>
        <p:xfrm>
          <a:off x="301659" y="2223775"/>
          <a:ext cx="4468305" cy="3890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62649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6DB41B-F8BB-D608-587A-AE3E652F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0758"/>
            <a:ext cx="9601200" cy="1653371"/>
          </a:xfrm>
        </p:spPr>
        <p:txBody>
          <a:bodyPr/>
          <a:lstStyle/>
          <a:p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Various factors</a:t>
            </a: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8E9ECEF3-B786-209B-F732-7BD2B2630EFE}"/>
              </a:ext>
            </a:extLst>
          </p:cNvPr>
          <p:cNvSpPr/>
          <p:nvPr/>
        </p:nvSpPr>
        <p:spPr>
          <a:xfrm>
            <a:off x="560505" y="2203113"/>
            <a:ext cx="11300663" cy="139504"/>
          </a:xfrm>
          <a:prstGeom prst="roundRect">
            <a:avLst>
              <a:gd name="adj" fmla="val 35423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1D0498F1-F2B5-FEE2-7EF2-60358E07D399}"/>
              </a:ext>
            </a:extLst>
          </p:cNvPr>
          <p:cNvSpPr/>
          <p:nvPr/>
        </p:nvSpPr>
        <p:spPr>
          <a:xfrm>
            <a:off x="1502992" y="2217251"/>
            <a:ext cx="22860" cy="578406"/>
          </a:xfrm>
          <a:prstGeom prst="roundRect">
            <a:avLst>
              <a:gd name="adj" fmla="val 35423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86F87FE7-4B7C-1B37-4DF0-F400B59EBD79}"/>
              </a:ext>
            </a:extLst>
          </p:cNvPr>
          <p:cNvSpPr/>
          <p:nvPr/>
        </p:nvSpPr>
        <p:spPr>
          <a:xfrm>
            <a:off x="1297548" y="2002594"/>
            <a:ext cx="433745" cy="433745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CB6D814C-21FA-E1CE-1034-05FE50BE8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617" y="2027466"/>
            <a:ext cx="303609" cy="379571"/>
          </a:xfrm>
          <a:prstGeom prst="rect">
            <a:avLst/>
          </a:prstGeom>
        </p:spPr>
      </p:pic>
      <p:sp>
        <p:nvSpPr>
          <p:cNvPr id="10" name="Shape 6">
            <a:extLst>
              <a:ext uri="{FF2B5EF4-FFF2-40B4-BE49-F238E27FC236}">
                <a16:creationId xmlns:a16="http://schemas.microsoft.com/office/drawing/2014/main" id="{3C2B2BD1-5B12-5733-80BB-DF8794A1D0BA}"/>
              </a:ext>
            </a:extLst>
          </p:cNvPr>
          <p:cNvSpPr/>
          <p:nvPr/>
        </p:nvSpPr>
        <p:spPr>
          <a:xfrm>
            <a:off x="7090912" y="2217251"/>
            <a:ext cx="22860" cy="578406"/>
          </a:xfrm>
          <a:prstGeom prst="roundRect">
            <a:avLst>
              <a:gd name="adj" fmla="val 35423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E07DA26D-20F6-321A-F153-EDBD9721B839}"/>
              </a:ext>
            </a:extLst>
          </p:cNvPr>
          <p:cNvSpPr/>
          <p:nvPr/>
        </p:nvSpPr>
        <p:spPr>
          <a:xfrm>
            <a:off x="6885529" y="2000439"/>
            <a:ext cx="433745" cy="433745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2" descr="preencoded.png">
            <a:extLst>
              <a:ext uri="{FF2B5EF4-FFF2-40B4-BE49-F238E27FC236}">
                <a16:creationId xmlns:a16="http://schemas.microsoft.com/office/drawing/2014/main" id="{D8B98D3D-9800-FC16-D501-5C2A9F1D6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537" y="2027466"/>
            <a:ext cx="303609" cy="379571"/>
          </a:xfrm>
          <a:prstGeom prst="rect">
            <a:avLst/>
          </a:prstGeom>
        </p:spPr>
      </p:pic>
      <p:sp>
        <p:nvSpPr>
          <p:cNvPr id="13" name="Shape 10">
            <a:extLst>
              <a:ext uri="{FF2B5EF4-FFF2-40B4-BE49-F238E27FC236}">
                <a16:creationId xmlns:a16="http://schemas.microsoft.com/office/drawing/2014/main" id="{144BD093-5B5C-3792-C0D0-BD179C15523A}"/>
              </a:ext>
            </a:extLst>
          </p:cNvPr>
          <p:cNvSpPr/>
          <p:nvPr/>
        </p:nvSpPr>
        <p:spPr>
          <a:xfrm>
            <a:off x="9586390" y="2342616"/>
            <a:ext cx="45719" cy="578406"/>
          </a:xfrm>
          <a:prstGeom prst="roundRect">
            <a:avLst>
              <a:gd name="adj" fmla="val 35423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BA9F74F3-C105-9BBC-AAB0-69B8AF2C0F4E}"/>
              </a:ext>
            </a:extLst>
          </p:cNvPr>
          <p:cNvSpPr/>
          <p:nvPr/>
        </p:nvSpPr>
        <p:spPr>
          <a:xfrm>
            <a:off x="9403866" y="2125804"/>
            <a:ext cx="433745" cy="433745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3" descr="preencoded.png">
            <a:extLst>
              <a:ext uri="{FF2B5EF4-FFF2-40B4-BE49-F238E27FC236}">
                <a16:creationId xmlns:a16="http://schemas.microsoft.com/office/drawing/2014/main" id="{0A77CBDC-34A7-E0D0-A1C4-9EF1539B4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8874" y="2152831"/>
            <a:ext cx="303609" cy="379571"/>
          </a:xfrm>
          <a:prstGeom prst="rect">
            <a:avLst/>
          </a:prstGeom>
        </p:spPr>
      </p:pic>
      <p:sp>
        <p:nvSpPr>
          <p:cNvPr id="16" name="Text 2">
            <a:extLst>
              <a:ext uri="{FF2B5EF4-FFF2-40B4-BE49-F238E27FC236}">
                <a16:creationId xmlns:a16="http://schemas.microsoft.com/office/drawing/2014/main" id="{220EC13C-C25D-0F10-AB70-E71DD4A709FA}"/>
              </a:ext>
            </a:extLst>
          </p:cNvPr>
          <p:cNvSpPr/>
          <p:nvPr/>
        </p:nvSpPr>
        <p:spPr>
          <a:xfrm>
            <a:off x="381097" y="3259421"/>
            <a:ext cx="284559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Experience with Oracle-derived databases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A1CA43BC-B845-D17B-D262-642FCA701F09}"/>
              </a:ext>
            </a:extLst>
          </p:cNvPr>
          <p:cNvSpPr/>
          <p:nvPr/>
        </p:nvSpPr>
        <p:spPr>
          <a:xfrm>
            <a:off x="381097" y="4133901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LDAP integration knowledge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DDC86869-E7CE-42C9-E742-95B97860FF47}"/>
              </a:ext>
            </a:extLst>
          </p:cNvPr>
          <p:cNvSpPr/>
          <p:nvPr/>
        </p:nvSpPr>
        <p:spPr>
          <a:xfrm>
            <a:off x="882803" y="2771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GB" sz="2200" noProof="0" dirty="0">
                <a:solidFill>
                  <a:srgbClr val="1B1B27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Team skills</a:t>
            </a:r>
            <a:endParaRPr lang="en-GB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E3F1D8F5-0420-39B1-64E5-B7D1F0FC1C2C}"/>
              </a:ext>
            </a:extLst>
          </p:cNvPr>
          <p:cNvSpPr/>
          <p:nvPr/>
        </p:nvSpPr>
        <p:spPr>
          <a:xfrm>
            <a:off x="3260765" y="27844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GB" sz="2200" noProof="0" dirty="0">
                <a:solidFill>
                  <a:srgbClr val="1B1B27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Risk tolerance</a:t>
            </a:r>
            <a:endParaRPr lang="en-GB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DB21EF93-A097-E0D3-92B1-1C952E1D2D36}"/>
              </a:ext>
            </a:extLst>
          </p:cNvPr>
          <p:cNvSpPr/>
          <p:nvPr/>
        </p:nvSpPr>
        <p:spPr>
          <a:xfrm>
            <a:off x="3260765" y="3365613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Balanced approach to risk management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250AE6C0-7E34-24EA-D194-0EFD07705360}"/>
              </a:ext>
            </a:extLst>
          </p:cNvPr>
          <p:cNvSpPr/>
          <p:nvPr/>
        </p:nvSpPr>
        <p:spPr>
          <a:xfrm>
            <a:off x="6376836" y="307467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GB" sz="2200" noProof="0" dirty="0">
                <a:solidFill>
                  <a:srgbClr val="1B1B27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Dependencies</a:t>
            </a:r>
            <a:endParaRPr lang="en-GB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54CEBE8A-1D38-9D9B-3552-BE8C2F4C0711}"/>
              </a:ext>
            </a:extLst>
          </p:cNvPr>
          <p:cNvSpPr/>
          <p:nvPr/>
        </p:nvSpPr>
        <p:spPr>
          <a:xfrm>
            <a:off x="6376836" y="3655815"/>
            <a:ext cx="28455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Mobile application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E27658D6-0C2D-EE5C-FF79-D2266AA964FE}"/>
              </a:ext>
            </a:extLst>
          </p:cNvPr>
          <p:cNvSpPr/>
          <p:nvPr/>
        </p:nvSpPr>
        <p:spPr>
          <a:xfrm>
            <a:off x="6376836" y="4098013"/>
            <a:ext cx="28455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24-hour availability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67E8F3FC-280A-6C3D-D33A-C8D43D44C78D}"/>
              </a:ext>
            </a:extLst>
          </p:cNvPr>
          <p:cNvSpPr/>
          <p:nvPr/>
        </p:nvSpPr>
        <p:spPr>
          <a:xfrm>
            <a:off x="9025933" y="32473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GB" sz="2200" noProof="0" dirty="0">
                <a:solidFill>
                  <a:srgbClr val="1B1B27"/>
                </a:solidFill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Timetable</a:t>
            </a:r>
            <a:endParaRPr lang="en-GB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D0B69AFE-CC22-B8CE-1AD0-0D5493931517}"/>
              </a:ext>
            </a:extLst>
          </p:cNvPr>
          <p:cNvSpPr/>
          <p:nvPr/>
        </p:nvSpPr>
        <p:spPr>
          <a:xfrm>
            <a:off x="9025933" y="3828463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GB" sz="1750" noProof="0" dirty="0">
                <a:solidFill>
                  <a:srgbClr val="404155"/>
                </a:solidFill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Already implemented in 2023</a:t>
            </a:r>
            <a:endParaRPr lang="en-GB" sz="17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">
            <a:extLst>
              <a:ext uri="{FF2B5EF4-FFF2-40B4-BE49-F238E27FC236}">
                <a16:creationId xmlns:a16="http://schemas.microsoft.com/office/drawing/2014/main" id="{2D2FC4DF-CB3E-A51E-D8DB-DEA908F7AD54}"/>
              </a:ext>
            </a:extLst>
          </p:cNvPr>
          <p:cNvSpPr/>
          <p:nvPr/>
        </p:nvSpPr>
        <p:spPr>
          <a:xfrm>
            <a:off x="4042425" y="2146194"/>
            <a:ext cx="22860" cy="578406"/>
          </a:xfrm>
          <a:prstGeom prst="roundRect">
            <a:avLst>
              <a:gd name="adj" fmla="val 354232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EC4A87DC-6D06-392C-6D0A-AC0FAF71D42C}"/>
              </a:ext>
            </a:extLst>
          </p:cNvPr>
          <p:cNvSpPr/>
          <p:nvPr/>
        </p:nvSpPr>
        <p:spPr>
          <a:xfrm>
            <a:off x="3836981" y="1931537"/>
            <a:ext cx="433745" cy="433745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GB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4B24E3EF-D206-303C-04A3-C1C16C39C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4740" y="1981650"/>
            <a:ext cx="338225" cy="35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01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32913"/>
            <a:ext cx="7096933" cy="3830130"/>
          </a:xfrm>
        </p:spPr>
        <p:txBody>
          <a:bodyPr rtlCol="0" anchor="b">
            <a:normAutofit/>
          </a:bodyPr>
          <a:lstStyle>
            <a:defPPr>
              <a:defRPr lang="fr-FR"/>
            </a:defPPr>
          </a:lstStyle>
          <a:p>
            <a:pPr rtl="0"/>
            <a:r>
              <a:rPr lang="en-GB" noProof="0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3135354_TF45331398_Win32" id="{C5EE15C2-F5A4-4765-8CC2-D658FE393FBC}" vid="{03207F67-BCF6-498B-8870-4FA7CB04C4B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E98C35-9ECE-4425-BCBA-00E118C705CE}">
  <ds:schemaRefs>
    <ds:schemaRef ds:uri="http://purl.org/dc/elements/1.1/"/>
    <ds:schemaRef ds:uri="230e9df3-be65-4c73-a93b-d1236ebd677e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71af3243-3dd4-4a8d-8c0d-dd76da1f02a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1258</TotalTime>
  <Words>949</Words>
  <Application>Microsoft Office PowerPoint</Application>
  <PresentationFormat>Grand écran</PresentationFormat>
  <Paragraphs>128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Symbol</vt:lpstr>
      <vt:lpstr>Tenorite</vt:lpstr>
      <vt:lpstr>Personnalisé</vt:lpstr>
      <vt:lpstr>One use  case of  DATABASE</vt:lpstr>
      <vt:lpstr> ERP odoo </vt:lpstr>
      <vt:lpstr>What type of database</vt:lpstr>
      <vt:lpstr>Characteristics of the data</vt:lpstr>
      <vt:lpstr>What type of database</vt:lpstr>
      <vt:lpstr>Présentation PowerPoint</vt:lpstr>
      <vt:lpstr>Fault tolerance</vt:lpstr>
      <vt:lpstr>Reading Pattern vs. Writing Pattern</vt:lpstr>
      <vt:lpstr>Type of work </vt:lpstr>
      <vt:lpstr>Various factors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morgane baldari</dc:creator>
  <cp:lastModifiedBy>morgane baldari</cp:lastModifiedBy>
  <cp:revision>12</cp:revision>
  <dcterms:created xsi:type="dcterms:W3CDTF">2025-04-15T18:18:44Z</dcterms:created>
  <dcterms:modified xsi:type="dcterms:W3CDTF">2025-06-07T17:48:13Z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